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0" r:id="rId1"/>
  </p:sldMasterIdLst>
  <p:notesMasterIdLst>
    <p:notesMasterId r:id="rId22"/>
  </p:notesMasterIdLst>
  <p:sldIdLst>
    <p:sldId id="257" r:id="rId2"/>
    <p:sldId id="280" r:id="rId3"/>
    <p:sldId id="258" r:id="rId4"/>
    <p:sldId id="259" r:id="rId5"/>
    <p:sldId id="260" r:id="rId6"/>
    <p:sldId id="261" r:id="rId7"/>
    <p:sldId id="262" r:id="rId8"/>
    <p:sldId id="263" r:id="rId9"/>
    <p:sldId id="264" r:id="rId10"/>
    <p:sldId id="276" r:id="rId11"/>
    <p:sldId id="265" r:id="rId12"/>
    <p:sldId id="277" r:id="rId13"/>
    <p:sldId id="267" r:id="rId14"/>
    <p:sldId id="266" r:id="rId15"/>
    <p:sldId id="268" r:id="rId16"/>
    <p:sldId id="279" r:id="rId17"/>
    <p:sldId id="269" r:id="rId18"/>
    <p:sldId id="270" r:id="rId19"/>
    <p:sldId id="271" r:id="rId20"/>
    <p:sldId id="27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3" d="100"/>
          <a:sy n="93" d="100"/>
        </p:scale>
        <p:origin x="-80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E0F755-442E-C040-A614-FA5C87E15EC1}" type="datetimeFigureOut">
              <a:rPr lang="es-ES" smtClean="0"/>
              <a:t>11-06-16</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4E8882-66CF-2A4B-9BFC-9C7296C87B36}" type="slidenum">
              <a:rPr lang="es-ES" smtClean="0"/>
              <a:t>‹Nr.›</a:t>
            </a:fld>
            <a:endParaRPr lang="es-ES"/>
          </a:p>
        </p:txBody>
      </p:sp>
    </p:spTree>
    <p:extLst>
      <p:ext uri="{BB962C8B-B14F-4D97-AF65-F5344CB8AC3E}">
        <p14:creationId xmlns:p14="http://schemas.microsoft.com/office/powerpoint/2010/main" val="266495219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28E80666-FB37-4B36-9149-507F3B0178E3}" type="datetimeFigureOut">
              <a:rPr lang="en-US" smtClean="0"/>
              <a:pPr/>
              <a:t>11-06-16</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D7E63A33-8271-4DD0-9C48-789913D7C115}" type="slidenum">
              <a:rPr lang="en-US" smtClean="0"/>
              <a:pPr/>
              <a:t>‹Nr.›</a:t>
            </a:fld>
            <a:endParaRPr lang="en-US"/>
          </a:p>
        </p:txBody>
      </p:sp>
    </p:spTree>
    <p:extLst>
      <p:ext uri="{BB962C8B-B14F-4D97-AF65-F5344CB8AC3E}">
        <p14:creationId xmlns:p14="http://schemas.microsoft.com/office/powerpoint/2010/main" val="3118224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28E80666-FB37-4B36-9149-507F3B0178E3}" type="datetimeFigureOut">
              <a:rPr lang="en-US" smtClean="0"/>
              <a:pPr/>
              <a:t>11-06-16</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D7E63A33-8271-4DD0-9C48-789913D7C115}" type="slidenum">
              <a:rPr lang="en-US" smtClean="0"/>
              <a:pPr/>
              <a:t>‹Nr.›</a:t>
            </a:fld>
            <a:endParaRPr lang="en-US"/>
          </a:p>
        </p:txBody>
      </p:sp>
    </p:spTree>
    <p:extLst>
      <p:ext uri="{BB962C8B-B14F-4D97-AF65-F5344CB8AC3E}">
        <p14:creationId xmlns:p14="http://schemas.microsoft.com/office/powerpoint/2010/main" val="2394310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28E80666-FB37-4B36-9149-507F3B0178E3}" type="datetimeFigureOut">
              <a:rPr lang="en-US" smtClean="0"/>
              <a:pPr/>
              <a:t>11-06-16</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D7E63A33-8271-4DD0-9C48-789913D7C115}" type="slidenum">
              <a:rPr lang="en-US" smtClean="0"/>
              <a:pPr/>
              <a:t>‹Nr.›</a:t>
            </a:fld>
            <a:endParaRPr lang="en-US"/>
          </a:p>
        </p:txBody>
      </p:sp>
    </p:spTree>
    <p:extLst>
      <p:ext uri="{BB962C8B-B14F-4D97-AF65-F5344CB8AC3E}">
        <p14:creationId xmlns:p14="http://schemas.microsoft.com/office/powerpoint/2010/main" val="3278100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28E80666-FB37-4B36-9149-507F3B0178E3}" type="datetimeFigureOut">
              <a:rPr lang="en-US" smtClean="0"/>
              <a:pPr/>
              <a:t>11-06-16</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D7E63A33-8271-4DD0-9C48-789913D7C115}" type="slidenum">
              <a:rPr lang="en-US" smtClean="0"/>
              <a:pPr/>
              <a:t>‹Nr.›</a:t>
            </a:fld>
            <a:endParaRPr lang="en-US"/>
          </a:p>
        </p:txBody>
      </p:sp>
    </p:spTree>
    <p:extLst>
      <p:ext uri="{BB962C8B-B14F-4D97-AF65-F5344CB8AC3E}">
        <p14:creationId xmlns:p14="http://schemas.microsoft.com/office/powerpoint/2010/main" val="812358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28E80666-FB37-4B36-9149-507F3B0178E3}" type="datetimeFigureOut">
              <a:rPr lang="en-US" smtClean="0"/>
              <a:pPr/>
              <a:t>11-06-16</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D7E63A33-8271-4DD0-9C48-789913D7C115}" type="slidenum">
              <a:rPr lang="en-US" smtClean="0"/>
              <a:pPr/>
              <a:t>‹Nr.›</a:t>
            </a:fld>
            <a:endParaRPr lang="en-US"/>
          </a:p>
        </p:txBody>
      </p:sp>
    </p:spTree>
    <p:extLst>
      <p:ext uri="{BB962C8B-B14F-4D97-AF65-F5344CB8AC3E}">
        <p14:creationId xmlns:p14="http://schemas.microsoft.com/office/powerpoint/2010/main" val="2469116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28E80666-FB37-4B36-9149-507F3B0178E3}" type="datetimeFigureOut">
              <a:rPr lang="en-US" smtClean="0"/>
              <a:pPr/>
              <a:t>11-06-16</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D7E63A33-8271-4DD0-9C48-789913D7C115}" type="slidenum">
              <a:rPr lang="en-US" smtClean="0"/>
              <a:pPr/>
              <a:t>‹Nr.›</a:t>
            </a:fld>
            <a:endParaRPr lang="en-US"/>
          </a:p>
        </p:txBody>
      </p:sp>
    </p:spTree>
    <p:extLst>
      <p:ext uri="{BB962C8B-B14F-4D97-AF65-F5344CB8AC3E}">
        <p14:creationId xmlns:p14="http://schemas.microsoft.com/office/powerpoint/2010/main" val="856984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28E80666-FB37-4B36-9149-507F3B0178E3}" type="datetimeFigureOut">
              <a:rPr lang="en-US" smtClean="0"/>
              <a:pPr/>
              <a:t>11-06-16</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D7E63A33-8271-4DD0-9C48-789913D7C115}" type="slidenum">
              <a:rPr lang="en-US" smtClean="0"/>
              <a:pPr/>
              <a:t>‹Nr.›</a:t>
            </a:fld>
            <a:endParaRPr lang="en-US"/>
          </a:p>
        </p:txBody>
      </p:sp>
    </p:spTree>
    <p:extLst>
      <p:ext uri="{BB962C8B-B14F-4D97-AF65-F5344CB8AC3E}">
        <p14:creationId xmlns:p14="http://schemas.microsoft.com/office/powerpoint/2010/main" val="688689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28E80666-FB37-4B36-9149-507F3B0178E3}" type="datetimeFigureOut">
              <a:rPr lang="en-US" smtClean="0"/>
              <a:pPr/>
              <a:t>11-06-16</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D7E63A33-8271-4DD0-9C48-789913D7C115}" type="slidenum">
              <a:rPr lang="en-US" smtClean="0"/>
              <a:pPr/>
              <a:t>‹Nr.›</a:t>
            </a:fld>
            <a:endParaRPr lang="en-US"/>
          </a:p>
        </p:txBody>
      </p:sp>
    </p:spTree>
    <p:extLst>
      <p:ext uri="{BB962C8B-B14F-4D97-AF65-F5344CB8AC3E}">
        <p14:creationId xmlns:p14="http://schemas.microsoft.com/office/powerpoint/2010/main" val="686401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8E80666-FB37-4B36-9149-507F3B0178E3}" type="datetimeFigureOut">
              <a:rPr lang="en-US" smtClean="0"/>
              <a:pPr/>
              <a:t>11-06-16</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D7E63A33-8271-4DD0-9C48-789913D7C115}" type="slidenum">
              <a:rPr lang="en-US" smtClean="0"/>
              <a:pPr/>
              <a:t>‹Nr.›</a:t>
            </a:fld>
            <a:endParaRPr lang="en-US"/>
          </a:p>
        </p:txBody>
      </p:sp>
    </p:spTree>
    <p:extLst>
      <p:ext uri="{BB962C8B-B14F-4D97-AF65-F5344CB8AC3E}">
        <p14:creationId xmlns:p14="http://schemas.microsoft.com/office/powerpoint/2010/main" val="58714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28E80666-FB37-4B36-9149-507F3B0178E3}" type="datetimeFigureOut">
              <a:rPr lang="en-US" smtClean="0"/>
              <a:pPr/>
              <a:t>11-06-16</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D7E63A33-8271-4DD0-9C48-789913D7C115}" type="slidenum">
              <a:rPr lang="en-US" smtClean="0"/>
              <a:pPr/>
              <a:t>‹Nr.›</a:t>
            </a:fld>
            <a:endParaRPr lang="en-US"/>
          </a:p>
        </p:txBody>
      </p:sp>
    </p:spTree>
    <p:extLst>
      <p:ext uri="{BB962C8B-B14F-4D97-AF65-F5344CB8AC3E}">
        <p14:creationId xmlns:p14="http://schemas.microsoft.com/office/powerpoint/2010/main" val="3485533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28E80666-FB37-4B36-9149-507F3B0178E3}" type="datetimeFigureOut">
              <a:rPr lang="en-US" smtClean="0"/>
              <a:pPr/>
              <a:t>11-06-16</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D7E63A33-8271-4DD0-9C48-789913D7C115}" type="slidenum">
              <a:rPr lang="en-US" smtClean="0"/>
              <a:pPr/>
              <a:t>‹Nr.›</a:t>
            </a:fld>
            <a:endParaRPr lang="en-US"/>
          </a:p>
        </p:txBody>
      </p:sp>
    </p:spTree>
    <p:extLst>
      <p:ext uri="{BB962C8B-B14F-4D97-AF65-F5344CB8AC3E}">
        <p14:creationId xmlns:p14="http://schemas.microsoft.com/office/powerpoint/2010/main" val="4459878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80666-FB37-4B36-9149-507F3B0178E3}" type="datetimeFigureOut">
              <a:rPr lang="en-US" smtClean="0"/>
              <a:pPr/>
              <a:t>11-06-16</a:t>
            </a:fld>
            <a:endParaRPr lang="en-US" dirty="0"/>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E63A33-8271-4DD0-9C48-789913D7C115}" type="slidenum">
              <a:rPr lang="en-US" smtClean="0"/>
              <a:pPr/>
              <a:t>‹Nr.›</a:t>
            </a:fld>
            <a:endParaRPr lang="en-US" dirty="0"/>
          </a:p>
        </p:txBody>
      </p:sp>
    </p:spTree>
    <p:extLst>
      <p:ext uri="{BB962C8B-B14F-4D97-AF65-F5344CB8AC3E}">
        <p14:creationId xmlns:p14="http://schemas.microsoft.com/office/powerpoint/2010/main" val="4019036890"/>
      </p:ext>
    </p:extLst>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youtube.com/watch?v=OFmw91X2QhA"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8313" y="2474526"/>
            <a:ext cx="8229600" cy="1143000"/>
          </a:xfrm>
        </p:spPr>
        <p:txBody>
          <a:bodyPr>
            <a:normAutofit/>
          </a:bodyPr>
          <a:lstStyle/>
          <a:p>
            <a:r>
              <a:rPr lang="es-ES" sz="5400" dirty="0" smtClean="0">
                <a:solidFill>
                  <a:srgbClr val="3366FF"/>
                </a:solidFill>
                <a:latin typeface="Optima"/>
                <a:cs typeface="Optima"/>
              </a:rPr>
              <a:t>LA DECISIÓN DE QUERER</a:t>
            </a:r>
            <a:endParaRPr lang="es-ES" sz="5400" dirty="0">
              <a:solidFill>
                <a:srgbClr val="3366FF"/>
              </a:solidFill>
              <a:latin typeface="Optima"/>
              <a:cs typeface="Optima"/>
            </a:endParaRPr>
          </a:p>
        </p:txBody>
      </p:sp>
      <p:sp>
        <p:nvSpPr>
          <p:cNvPr id="4" name="Rectangle 7"/>
          <p:cNvSpPr>
            <a:spLocks noChangeArrowheads="1"/>
          </p:cNvSpPr>
          <p:nvPr/>
        </p:nvSpPr>
        <p:spPr bwMode="auto">
          <a:xfrm>
            <a:off x="468313" y="187325"/>
            <a:ext cx="360362"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5" name="Rectangle 8"/>
          <p:cNvSpPr>
            <a:spLocks noChangeArrowheads="1"/>
          </p:cNvSpPr>
          <p:nvPr/>
        </p:nvSpPr>
        <p:spPr bwMode="auto">
          <a:xfrm>
            <a:off x="468313" y="692150"/>
            <a:ext cx="360362"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6" name="Rectangle 9"/>
          <p:cNvSpPr>
            <a:spLocks noChangeArrowheads="1"/>
          </p:cNvSpPr>
          <p:nvPr/>
        </p:nvSpPr>
        <p:spPr bwMode="auto">
          <a:xfrm>
            <a:off x="8388350" y="5732463"/>
            <a:ext cx="360363"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7" name="Rectangle 10"/>
          <p:cNvSpPr>
            <a:spLocks noChangeArrowheads="1"/>
          </p:cNvSpPr>
          <p:nvPr/>
        </p:nvSpPr>
        <p:spPr bwMode="auto">
          <a:xfrm>
            <a:off x="8388350" y="6237288"/>
            <a:ext cx="360363"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8" name="Rectangle 11"/>
          <p:cNvSpPr>
            <a:spLocks noChangeArrowheads="1"/>
          </p:cNvSpPr>
          <p:nvPr/>
        </p:nvSpPr>
        <p:spPr bwMode="auto">
          <a:xfrm>
            <a:off x="-36513" y="6308725"/>
            <a:ext cx="6227763" cy="73025"/>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9" name="Rectangle 12"/>
          <p:cNvSpPr>
            <a:spLocks noChangeArrowheads="1"/>
          </p:cNvSpPr>
          <p:nvPr/>
        </p:nvSpPr>
        <p:spPr bwMode="auto">
          <a:xfrm>
            <a:off x="-36513" y="6453188"/>
            <a:ext cx="6804026" cy="71437"/>
          </a:xfrm>
          <a:prstGeom prst="rect">
            <a:avLst/>
          </a:prstGeom>
          <a:solidFill>
            <a:srgbClr val="3366FF"/>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Tree>
    <p:extLst>
      <p:ext uri="{BB962C8B-B14F-4D97-AF65-F5344CB8AC3E}">
        <p14:creationId xmlns:p14="http://schemas.microsoft.com/office/powerpoint/2010/main" val="353898432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468313" y="187325"/>
            <a:ext cx="360362"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5" name="Rectangle 8"/>
          <p:cNvSpPr>
            <a:spLocks noChangeArrowheads="1"/>
          </p:cNvSpPr>
          <p:nvPr/>
        </p:nvSpPr>
        <p:spPr bwMode="auto">
          <a:xfrm>
            <a:off x="468313" y="692150"/>
            <a:ext cx="360362"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6" name="Rectangle 9"/>
          <p:cNvSpPr>
            <a:spLocks noChangeArrowheads="1"/>
          </p:cNvSpPr>
          <p:nvPr/>
        </p:nvSpPr>
        <p:spPr bwMode="auto">
          <a:xfrm>
            <a:off x="8388350" y="5732463"/>
            <a:ext cx="360363"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7" name="Rectangle 10"/>
          <p:cNvSpPr>
            <a:spLocks noChangeArrowheads="1"/>
          </p:cNvSpPr>
          <p:nvPr/>
        </p:nvSpPr>
        <p:spPr bwMode="auto">
          <a:xfrm>
            <a:off x="8388350" y="6237288"/>
            <a:ext cx="360363"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8" name="Rectangle 11"/>
          <p:cNvSpPr>
            <a:spLocks noChangeArrowheads="1"/>
          </p:cNvSpPr>
          <p:nvPr/>
        </p:nvSpPr>
        <p:spPr bwMode="auto">
          <a:xfrm>
            <a:off x="-36513" y="6308725"/>
            <a:ext cx="6227763" cy="73025"/>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9" name="Rectangle 12"/>
          <p:cNvSpPr>
            <a:spLocks noChangeArrowheads="1"/>
          </p:cNvSpPr>
          <p:nvPr/>
        </p:nvSpPr>
        <p:spPr bwMode="auto">
          <a:xfrm>
            <a:off x="-36513" y="6453188"/>
            <a:ext cx="6804026" cy="71437"/>
          </a:xfrm>
          <a:prstGeom prst="rect">
            <a:avLst/>
          </a:prstGeom>
          <a:solidFill>
            <a:srgbClr val="3366FF"/>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3" name="Título 2"/>
          <p:cNvSpPr>
            <a:spLocks noGrp="1"/>
          </p:cNvSpPr>
          <p:nvPr>
            <p:ph type="title"/>
          </p:nvPr>
        </p:nvSpPr>
        <p:spPr>
          <a:xfrm>
            <a:off x="688096" y="274638"/>
            <a:ext cx="8229600" cy="1143000"/>
          </a:xfrm>
        </p:spPr>
        <p:txBody>
          <a:bodyPr>
            <a:normAutofit/>
          </a:bodyPr>
          <a:lstStyle/>
          <a:p>
            <a:r>
              <a:rPr lang="es-ES" dirty="0">
                <a:solidFill>
                  <a:srgbClr val="3366FF"/>
                </a:solidFill>
                <a:latin typeface="Optima"/>
                <a:cs typeface="Optima"/>
              </a:rPr>
              <a:t>5</a:t>
            </a:r>
            <a:r>
              <a:rPr lang="es-ES" dirty="0" smtClean="0">
                <a:solidFill>
                  <a:srgbClr val="3366FF"/>
                </a:solidFill>
                <a:latin typeface="Optima"/>
                <a:cs typeface="Optima"/>
              </a:rPr>
              <a:t>. Quiero amarte en tu totalidad</a:t>
            </a:r>
            <a:endParaRPr lang="es-ES" dirty="0">
              <a:solidFill>
                <a:srgbClr val="3366FF"/>
              </a:solidFill>
            </a:endParaRPr>
          </a:p>
        </p:txBody>
      </p:sp>
      <p:sp>
        <p:nvSpPr>
          <p:cNvPr id="11" name="Marcador de contenido 2"/>
          <p:cNvSpPr>
            <a:spLocks noGrp="1"/>
          </p:cNvSpPr>
          <p:nvPr>
            <p:ph idx="1"/>
          </p:nvPr>
        </p:nvSpPr>
        <p:spPr>
          <a:xfrm>
            <a:off x="457200" y="1600200"/>
            <a:ext cx="8229600" cy="4525963"/>
          </a:xfrm>
        </p:spPr>
        <p:txBody>
          <a:bodyPr>
            <a:normAutofit fontScale="77500" lnSpcReduction="20000"/>
          </a:bodyPr>
          <a:lstStyle/>
          <a:p>
            <a:pPr marL="0" indent="0">
              <a:buNone/>
            </a:pPr>
            <a:r>
              <a:rPr lang="es-ES" dirty="0" smtClean="0">
                <a:latin typeface="Optima"/>
                <a:cs typeface="Optima"/>
              </a:rPr>
              <a:t>Que la relación sexual </a:t>
            </a:r>
          </a:p>
          <a:p>
            <a:pPr marL="0" indent="0">
              <a:buNone/>
            </a:pPr>
            <a:r>
              <a:rPr lang="es-ES" dirty="0" smtClean="0">
                <a:latin typeface="Optima"/>
                <a:cs typeface="Optima"/>
              </a:rPr>
              <a:t>					</a:t>
            </a:r>
            <a:r>
              <a:rPr lang="es-ES" i="1" dirty="0" smtClean="0">
                <a:solidFill>
                  <a:srgbClr val="3366FF"/>
                </a:solidFill>
                <a:latin typeface="Optima"/>
                <a:cs typeface="Optima"/>
              </a:rPr>
              <a:t>ENRIQUEZCA </a:t>
            </a:r>
          </a:p>
          <a:p>
            <a:pPr marL="0" indent="0">
              <a:buNone/>
            </a:pPr>
            <a:r>
              <a:rPr lang="es-ES" dirty="0" smtClean="0">
                <a:latin typeface="Optima"/>
                <a:cs typeface="Optima"/>
              </a:rPr>
              <a:t>									Tu relación matrimonial</a:t>
            </a:r>
          </a:p>
          <a:p>
            <a:pPr marL="0" indent="0">
              <a:buNone/>
            </a:pPr>
            <a:endParaRPr lang="es-ES_tradnl" dirty="0" smtClean="0">
              <a:latin typeface="Optima"/>
              <a:cs typeface="Optima"/>
            </a:endParaRPr>
          </a:p>
          <a:p>
            <a:r>
              <a:rPr lang="es-ES_tradnl" dirty="0" smtClean="0">
                <a:latin typeface="Optima"/>
                <a:cs typeface="Optima"/>
              </a:rPr>
              <a:t>El círculo virtuoso: </a:t>
            </a:r>
          </a:p>
          <a:p>
            <a:pPr marL="0" indent="0">
              <a:buNone/>
            </a:pPr>
            <a:r>
              <a:rPr lang="es-ES_tradnl" dirty="0" smtClean="0">
                <a:latin typeface="Optima"/>
                <a:cs typeface="Optima"/>
              </a:rPr>
              <a:t>	Acto sexual donativo y receptivo -&gt; unión esposos </a:t>
            </a:r>
          </a:p>
          <a:p>
            <a:pPr marL="0" indent="0">
              <a:buNone/>
            </a:pPr>
            <a:r>
              <a:rPr lang="es-ES_tradnl" dirty="0">
                <a:latin typeface="Optima"/>
                <a:cs typeface="Optima"/>
              </a:rPr>
              <a:t>	B</a:t>
            </a:r>
            <a:r>
              <a:rPr lang="es-ES_tradnl" dirty="0" smtClean="0">
                <a:latin typeface="Optima"/>
                <a:cs typeface="Optima"/>
              </a:rPr>
              <a:t>uena relación entre esposos -&gt; buen acto sexual </a:t>
            </a:r>
          </a:p>
          <a:p>
            <a:pPr marL="0" indent="0">
              <a:buNone/>
            </a:pPr>
            <a:endParaRPr lang="es-CL" dirty="0" smtClean="0">
              <a:latin typeface="Optima"/>
              <a:cs typeface="Optima"/>
            </a:endParaRPr>
          </a:p>
          <a:p>
            <a:r>
              <a:rPr lang="es-ES_tradnl" dirty="0" smtClean="0">
                <a:latin typeface="Optima"/>
                <a:cs typeface="Optima"/>
              </a:rPr>
              <a:t>Valorar y cuidar la intimidad conyugal</a:t>
            </a:r>
          </a:p>
          <a:p>
            <a:endParaRPr lang="es-ES_tradnl" dirty="0" smtClean="0">
              <a:latin typeface="Optima"/>
              <a:cs typeface="Optima"/>
            </a:endParaRPr>
          </a:p>
          <a:p>
            <a:r>
              <a:rPr lang="es-ES_tradnl" dirty="0" smtClean="0">
                <a:latin typeface="Optima"/>
                <a:cs typeface="Optima"/>
              </a:rPr>
              <a:t>Sin ansiedad. Es un proceso.</a:t>
            </a:r>
            <a:endParaRPr lang="es-CL" dirty="0"/>
          </a:p>
        </p:txBody>
      </p:sp>
    </p:spTree>
    <p:extLst>
      <p:ext uri="{BB962C8B-B14F-4D97-AF65-F5344CB8AC3E}">
        <p14:creationId xmlns:p14="http://schemas.microsoft.com/office/powerpoint/2010/main" val="21282526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468313" y="187325"/>
            <a:ext cx="360362"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5" name="Rectangle 8"/>
          <p:cNvSpPr>
            <a:spLocks noChangeArrowheads="1"/>
          </p:cNvSpPr>
          <p:nvPr/>
        </p:nvSpPr>
        <p:spPr bwMode="auto">
          <a:xfrm>
            <a:off x="468313" y="692150"/>
            <a:ext cx="360362"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6" name="Rectangle 9"/>
          <p:cNvSpPr>
            <a:spLocks noChangeArrowheads="1"/>
          </p:cNvSpPr>
          <p:nvPr/>
        </p:nvSpPr>
        <p:spPr bwMode="auto">
          <a:xfrm>
            <a:off x="8388350" y="5732463"/>
            <a:ext cx="360363"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7" name="Rectangle 10"/>
          <p:cNvSpPr>
            <a:spLocks noChangeArrowheads="1"/>
          </p:cNvSpPr>
          <p:nvPr/>
        </p:nvSpPr>
        <p:spPr bwMode="auto">
          <a:xfrm>
            <a:off x="8388350" y="6237288"/>
            <a:ext cx="360363"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8" name="Rectangle 11"/>
          <p:cNvSpPr>
            <a:spLocks noChangeArrowheads="1"/>
          </p:cNvSpPr>
          <p:nvPr/>
        </p:nvSpPr>
        <p:spPr bwMode="auto">
          <a:xfrm>
            <a:off x="-36513" y="6308725"/>
            <a:ext cx="6227763" cy="73025"/>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9" name="Rectangle 12"/>
          <p:cNvSpPr>
            <a:spLocks noChangeArrowheads="1"/>
          </p:cNvSpPr>
          <p:nvPr/>
        </p:nvSpPr>
        <p:spPr bwMode="auto">
          <a:xfrm>
            <a:off x="-36513" y="6453188"/>
            <a:ext cx="6804026" cy="71437"/>
          </a:xfrm>
          <a:prstGeom prst="rect">
            <a:avLst/>
          </a:prstGeom>
          <a:solidFill>
            <a:srgbClr val="3366FF"/>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3" name="Título 2"/>
          <p:cNvSpPr>
            <a:spLocks noGrp="1"/>
          </p:cNvSpPr>
          <p:nvPr>
            <p:ph type="title"/>
          </p:nvPr>
        </p:nvSpPr>
        <p:spPr>
          <a:xfrm>
            <a:off x="673665" y="274638"/>
            <a:ext cx="8229600" cy="1143000"/>
          </a:xfrm>
        </p:spPr>
        <p:txBody>
          <a:bodyPr/>
          <a:lstStyle/>
          <a:p>
            <a:r>
              <a:rPr lang="es-ES" dirty="0" smtClean="0">
                <a:solidFill>
                  <a:srgbClr val="3366FF"/>
                </a:solidFill>
                <a:latin typeface="Optima"/>
                <a:cs typeface="Optima"/>
              </a:rPr>
              <a:t>5. Quiero amarte en tu totalidad</a:t>
            </a:r>
            <a:endParaRPr lang="es-ES" dirty="0">
              <a:solidFill>
                <a:srgbClr val="3366FF"/>
              </a:solidFill>
            </a:endParaRPr>
          </a:p>
        </p:txBody>
      </p:sp>
      <p:sp>
        <p:nvSpPr>
          <p:cNvPr id="10" name="Marcador de contenido 2"/>
          <p:cNvSpPr>
            <a:spLocks noGrp="1"/>
          </p:cNvSpPr>
          <p:nvPr>
            <p:ph idx="1"/>
          </p:nvPr>
        </p:nvSpPr>
        <p:spPr>
          <a:xfrm>
            <a:off x="457200" y="1600200"/>
            <a:ext cx="8229600" cy="4525963"/>
          </a:xfrm>
        </p:spPr>
        <p:txBody>
          <a:bodyPr>
            <a:normAutofit/>
          </a:bodyPr>
          <a:lstStyle/>
          <a:p>
            <a:pPr marL="0" indent="0">
              <a:buNone/>
            </a:pPr>
            <a:r>
              <a:rPr lang="es-ES" sz="3000" dirty="0" smtClean="0">
                <a:latin typeface="Optima"/>
                <a:cs typeface="Optima"/>
              </a:rPr>
              <a:t>	“</a:t>
            </a:r>
            <a:r>
              <a:rPr lang="es-ES" sz="3000" dirty="0">
                <a:latin typeface="Optima"/>
                <a:cs typeface="Optima"/>
              </a:rPr>
              <a:t>Lo que marca la diferencia entre el sexo </a:t>
            </a:r>
            <a:r>
              <a:rPr lang="es-ES" sz="3000" dirty="0" smtClean="0">
                <a:latin typeface="Optima"/>
                <a:cs typeface="Optima"/>
              </a:rPr>
              <a:t>	antes </a:t>
            </a:r>
            <a:r>
              <a:rPr lang="es-ES" sz="3000" dirty="0">
                <a:latin typeface="Optima"/>
                <a:cs typeface="Optima"/>
              </a:rPr>
              <a:t>del matrimonio y aquel entre </a:t>
            </a:r>
            <a:r>
              <a:rPr lang="es-ES" sz="3000" dirty="0" smtClean="0">
                <a:latin typeface="Optima"/>
                <a:cs typeface="Optima"/>
              </a:rPr>
              <a:t>	esposos</a:t>
            </a:r>
            <a:r>
              <a:rPr lang="es-ES" sz="3000" dirty="0">
                <a:latin typeface="Optima"/>
                <a:cs typeface="Optima"/>
              </a:rPr>
              <a:t>, </a:t>
            </a:r>
            <a:r>
              <a:rPr lang="es-ES" sz="3000" dirty="0" smtClean="0">
                <a:latin typeface="Optima"/>
                <a:cs typeface="Optima"/>
              </a:rPr>
              <a:t>	es </a:t>
            </a:r>
            <a:r>
              <a:rPr lang="es-ES" sz="3000" dirty="0">
                <a:latin typeface="Optima"/>
                <a:cs typeface="Optima"/>
              </a:rPr>
              <a:t>el contexto: en este último hay </a:t>
            </a:r>
            <a:r>
              <a:rPr lang="es-ES" sz="3000" dirty="0" smtClean="0">
                <a:latin typeface="Optima"/>
                <a:cs typeface="Optima"/>
              </a:rPr>
              <a:t>una 	entrega </a:t>
            </a:r>
            <a:r>
              <a:rPr lang="es-ES" sz="3000" dirty="0">
                <a:latin typeface="Optima"/>
                <a:cs typeface="Optima"/>
              </a:rPr>
              <a:t>total, mutua, no hay </a:t>
            </a:r>
            <a:r>
              <a:rPr lang="es-ES" sz="3000" dirty="0" smtClean="0">
                <a:latin typeface="Optima"/>
                <a:cs typeface="Optima"/>
              </a:rPr>
              <a:t>comparaciones</a:t>
            </a:r>
            <a:r>
              <a:rPr lang="es-ES" sz="3000" dirty="0">
                <a:latin typeface="Optima"/>
                <a:cs typeface="Optima"/>
              </a:rPr>
              <a:t>, </a:t>
            </a:r>
            <a:r>
              <a:rPr lang="es-ES" sz="3000" dirty="0" smtClean="0">
                <a:latin typeface="Optima"/>
                <a:cs typeface="Optima"/>
              </a:rPr>
              <a:t>	no </a:t>
            </a:r>
            <a:r>
              <a:rPr lang="es-ES" sz="3000" dirty="0">
                <a:latin typeface="Optima"/>
                <a:cs typeface="Optima"/>
              </a:rPr>
              <a:t>se tiene miedo al </a:t>
            </a:r>
            <a:r>
              <a:rPr lang="es-ES" sz="3000" dirty="0" smtClean="0">
                <a:latin typeface="Optima"/>
                <a:cs typeface="Optima"/>
              </a:rPr>
              <a:t>abandono </a:t>
            </a:r>
            <a:r>
              <a:rPr lang="es-ES" sz="3000" dirty="0">
                <a:latin typeface="Optima"/>
                <a:cs typeface="Optima"/>
              </a:rPr>
              <a:t>y se disfruta </a:t>
            </a:r>
            <a:r>
              <a:rPr lang="es-ES" sz="3000" dirty="0" smtClean="0">
                <a:latin typeface="Optima"/>
                <a:cs typeface="Optima"/>
              </a:rPr>
              <a:t>	plenamente</a:t>
            </a:r>
            <a:r>
              <a:rPr lang="es-ES" sz="3000" dirty="0">
                <a:latin typeface="Optima"/>
                <a:cs typeface="Optima"/>
              </a:rPr>
              <a:t>” </a:t>
            </a:r>
            <a:r>
              <a:rPr lang="es-ES" sz="3000" dirty="0" smtClean="0">
                <a:latin typeface="Optima"/>
                <a:cs typeface="Optima"/>
              </a:rPr>
              <a:t>.</a:t>
            </a:r>
          </a:p>
          <a:p>
            <a:pPr marL="0" indent="0">
              <a:buNone/>
            </a:pPr>
            <a:endParaRPr lang="es-ES" dirty="0" smtClean="0">
              <a:latin typeface="Optima"/>
              <a:cs typeface="Optima"/>
            </a:endParaRPr>
          </a:p>
          <a:p>
            <a:pPr marL="0" indent="0">
              <a:buNone/>
            </a:pPr>
            <a:r>
              <a:rPr lang="es-CL" dirty="0">
                <a:solidFill>
                  <a:srgbClr val="3366FF"/>
                </a:solidFill>
                <a:latin typeface="Optima"/>
                <a:cs typeface="Optima"/>
              </a:rPr>
              <a:t>	</a:t>
            </a:r>
            <a:r>
              <a:rPr lang="es-ES" sz="2000" i="1" dirty="0" smtClean="0">
                <a:solidFill>
                  <a:srgbClr val="3366FF"/>
                </a:solidFill>
                <a:latin typeface="Optima"/>
                <a:cs typeface="Optima"/>
              </a:rPr>
              <a:t>Mary </a:t>
            </a:r>
            <a:r>
              <a:rPr lang="es-ES" sz="2000" i="1" dirty="0" err="1" smtClean="0">
                <a:solidFill>
                  <a:srgbClr val="3366FF"/>
                </a:solidFill>
                <a:latin typeface="Optima"/>
                <a:cs typeface="Optima"/>
              </a:rPr>
              <a:t>beth</a:t>
            </a:r>
            <a:r>
              <a:rPr lang="es-ES" sz="2000" i="1" dirty="0" smtClean="0">
                <a:solidFill>
                  <a:srgbClr val="3366FF"/>
                </a:solidFill>
                <a:latin typeface="Optima"/>
                <a:cs typeface="Optima"/>
              </a:rPr>
              <a:t> </a:t>
            </a:r>
            <a:r>
              <a:rPr lang="es-ES" sz="2000" i="1" dirty="0" err="1" smtClean="0">
                <a:solidFill>
                  <a:srgbClr val="3366FF"/>
                </a:solidFill>
                <a:latin typeface="Optima"/>
                <a:cs typeface="Optima"/>
              </a:rPr>
              <a:t>Bonacci</a:t>
            </a:r>
            <a:r>
              <a:rPr lang="es-ES" sz="2000" i="1" dirty="0" smtClean="0">
                <a:solidFill>
                  <a:srgbClr val="3366FF"/>
                </a:solidFill>
                <a:latin typeface="Optima"/>
                <a:cs typeface="Optima"/>
              </a:rPr>
              <a:t>, conferencista norteamericana sobre sexualidad. </a:t>
            </a:r>
            <a:endParaRPr lang="es-CL" sz="2000" i="1" dirty="0">
              <a:solidFill>
                <a:srgbClr val="3366FF"/>
              </a:solidFill>
              <a:latin typeface="Optima"/>
              <a:cs typeface="Optima"/>
            </a:endParaRPr>
          </a:p>
          <a:p>
            <a:endParaRPr lang="es-ES" dirty="0"/>
          </a:p>
        </p:txBody>
      </p:sp>
    </p:spTree>
    <p:extLst>
      <p:ext uri="{BB962C8B-B14F-4D97-AF65-F5344CB8AC3E}">
        <p14:creationId xmlns:p14="http://schemas.microsoft.com/office/powerpoint/2010/main" val="412133097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468313" y="187325"/>
            <a:ext cx="360362"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5" name="Rectangle 8"/>
          <p:cNvSpPr>
            <a:spLocks noChangeArrowheads="1"/>
          </p:cNvSpPr>
          <p:nvPr/>
        </p:nvSpPr>
        <p:spPr bwMode="auto">
          <a:xfrm>
            <a:off x="468313" y="692150"/>
            <a:ext cx="360362"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6" name="Rectangle 9"/>
          <p:cNvSpPr>
            <a:spLocks noChangeArrowheads="1"/>
          </p:cNvSpPr>
          <p:nvPr/>
        </p:nvSpPr>
        <p:spPr bwMode="auto">
          <a:xfrm>
            <a:off x="8388350" y="5732463"/>
            <a:ext cx="360363"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7" name="Rectangle 10"/>
          <p:cNvSpPr>
            <a:spLocks noChangeArrowheads="1"/>
          </p:cNvSpPr>
          <p:nvPr/>
        </p:nvSpPr>
        <p:spPr bwMode="auto">
          <a:xfrm>
            <a:off x="8388350" y="6237288"/>
            <a:ext cx="360363"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8" name="Rectangle 11"/>
          <p:cNvSpPr>
            <a:spLocks noChangeArrowheads="1"/>
          </p:cNvSpPr>
          <p:nvPr/>
        </p:nvSpPr>
        <p:spPr bwMode="auto">
          <a:xfrm>
            <a:off x="-36513" y="6308725"/>
            <a:ext cx="6227763" cy="73025"/>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9" name="Rectangle 12"/>
          <p:cNvSpPr>
            <a:spLocks noChangeArrowheads="1"/>
          </p:cNvSpPr>
          <p:nvPr/>
        </p:nvSpPr>
        <p:spPr bwMode="auto">
          <a:xfrm>
            <a:off x="-36513" y="6453188"/>
            <a:ext cx="6804026" cy="71437"/>
          </a:xfrm>
          <a:prstGeom prst="rect">
            <a:avLst/>
          </a:prstGeom>
          <a:solidFill>
            <a:srgbClr val="3366FF"/>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3" name="Título 2"/>
          <p:cNvSpPr>
            <a:spLocks noGrp="1"/>
          </p:cNvSpPr>
          <p:nvPr>
            <p:ph type="title"/>
          </p:nvPr>
        </p:nvSpPr>
        <p:spPr>
          <a:xfrm>
            <a:off x="673665" y="274638"/>
            <a:ext cx="8229600" cy="1143000"/>
          </a:xfrm>
        </p:spPr>
        <p:txBody>
          <a:bodyPr/>
          <a:lstStyle/>
          <a:p>
            <a:r>
              <a:rPr lang="es-ES" dirty="0" smtClean="0">
                <a:solidFill>
                  <a:srgbClr val="3366FF"/>
                </a:solidFill>
                <a:latin typeface="Optima"/>
                <a:cs typeface="Optima"/>
              </a:rPr>
              <a:t>5. Quiero amarte en tu totalidad</a:t>
            </a:r>
            <a:endParaRPr lang="es-ES" dirty="0">
              <a:solidFill>
                <a:srgbClr val="3366FF"/>
              </a:solidFill>
            </a:endParaRPr>
          </a:p>
        </p:txBody>
      </p:sp>
      <p:sp>
        <p:nvSpPr>
          <p:cNvPr id="10" name="Marcador de contenido 2"/>
          <p:cNvSpPr>
            <a:spLocks noGrp="1"/>
          </p:cNvSpPr>
          <p:nvPr>
            <p:ph idx="1"/>
          </p:nvPr>
        </p:nvSpPr>
        <p:spPr>
          <a:xfrm>
            <a:off x="457200" y="1600200"/>
            <a:ext cx="8229600" cy="4525963"/>
          </a:xfrm>
        </p:spPr>
        <p:txBody>
          <a:bodyPr>
            <a:normAutofit/>
          </a:bodyPr>
          <a:lstStyle/>
          <a:p>
            <a:pPr marL="0" indent="0">
              <a:buNone/>
            </a:pPr>
            <a:r>
              <a:rPr lang="es-ES" sz="3000" dirty="0" smtClean="0">
                <a:latin typeface="Optima"/>
                <a:cs typeface="Optima"/>
              </a:rPr>
              <a:t>¡</a:t>
            </a:r>
            <a:r>
              <a:rPr lang="es-ES" sz="3000" dirty="0">
                <a:latin typeface="Optima"/>
                <a:cs typeface="Optima"/>
              </a:rPr>
              <a:t>Falso que el matrimonio arruine la sexualidad de la pareja por volverla FOME, rutinaria… </a:t>
            </a:r>
            <a:endParaRPr lang="es-ES" sz="3000" dirty="0" smtClean="0">
              <a:latin typeface="Optima"/>
              <a:cs typeface="Optima"/>
            </a:endParaRPr>
          </a:p>
          <a:p>
            <a:pPr marL="0" indent="0">
              <a:buNone/>
            </a:pPr>
            <a:endParaRPr lang="es-ES" sz="3000" b="1" dirty="0">
              <a:latin typeface="Optima"/>
              <a:cs typeface="Optima"/>
            </a:endParaRPr>
          </a:p>
          <a:p>
            <a:pPr marL="0" indent="0">
              <a:buNone/>
            </a:pPr>
            <a:r>
              <a:rPr lang="es-ES" sz="3000" dirty="0" smtClean="0">
                <a:latin typeface="Optima"/>
                <a:cs typeface="Optima"/>
              </a:rPr>
              <a:t>Lo </a:t>
            </a:r>
            <a:r>
              <a:rPr lang="es-ES" sz="3000" dirty="0">
                <a:latin typeface="Optima"/>
                <a:cs typeface="Optima"/>
              </a:rPr>
              <a:t>que la arruina es el </a:t>
            </a:r>
            <a:r>
              <a:rPr lang="es-ES" sz="3000" dirty="0" smtClean="0">
                <a:solidFill>
                  <a:srgbClr val="3366FF"/>
                </a:solidFill>
                <a:latin typeface="Optima"/>
                <a:cs typeface="Optima"/>
              </a:rPr>
              <a:t>egoísmo</a:t>
            </a:r>
            <a:r>
              <a:rPr lang="es-ES" sz="3000" dirty="0" smtClean="0">
                <a:latin typeface="Optima"/>
                <a:cs typeface="Optima"/>
              </a:rPr>
              <a:t>. </a:t>
            </a:r>
          </a:p>
          <a:p>
            <a:pPr marL="0" indent="0">
              <a:buNone/>
            </a:pPr>
            <a:endParaRPr lang="es-ES" sz="3000" dirty="0">
              <a:latin typeface="Optima"/>
              <a:cs typeface="Optima"/>
            </a:endParaRPr>
          </a:p>
          <a:p>
            <a:pPr marL="0" indent="0">
              <a:buNone/>
            </a:pPr>
            <a:r>
              <a:rPr lang="es-ES" sz="3000" dirty="0" smtClean="0">
                <a:latin typeface="Optima"/>
                <a:cs typeface="Optima"/>
              </a:rPr>
              <a:t>En </a:t>
            </a:r>
            <a:r>
              <a:rPr lang="es-ES" sz="3000" dirty="0">
                <a:latin typeface="Optima"/>
                <a:cs typeface="Optima"/>
              </a:rPr>
              <a:t>la </a:t>
            </a:r>
            <a:r>
              <a:rPr lang="es-ES" sz="3000" dirty="0">
                <a:solidFill>
                  <a:srgbClr val="3366FF"/>
                </a:solidFill>
                <a:latin typeface="Optima"/>
                <a:cs typeface="Optima"/>
              </a:rPr>
              <a:t>ternura</a:t>
            </a:r>
            <a:r>
              <a:rPr lang="es-ES" sz="3000" dirty="0">
                <a:latin typeface="Optima"/>
                <a:cs typeface="Optima"/>
              </a:rPr>
              <a:t> y donación MUTUA están las </a:t>
            </a:r>
            <a:r>
              <a:rPr lang="es-ES" sz="3000" dirty="0" smtClean="0">
                <a:latin typeface="Optima"/>
                <a:cs typeface="Optima"/>
              </a:rPr>
              <a:t>claves</a:t>
            </a:r>
            <a:r>
              <a:rPr lang="es-CL" sz="3000" dirty="0">
                <a:latin typeface="Optima"/>
                <a:cs typeface="Optima"/>
              </a:rPr>
              <a:t>.</a:t>
            </a:r>
            <a:endParaRPr lang="es-ES" sz="3000" dirty="0" smtClean="0">
              <a:latin typeface="Optima"/>
              <a:cs typeface="Optima"/>
            </a:endParaRPr>
          </a:p>
          <a:p>
            <a:endParaRPr lang="es-ES" dirty="0"/>
          </a:p>
        </p:txBody>
      </p:sp>
    </p:spTree>
    <p:extLst>
      <p:ext uri="{BB962C8B-B14F-4D97-AF65-F5344CB8AC3E}">
        <p14:creationId xmlns:p14="http://schemas.microsoft.com/office/powerpoint/2010/main" val="23333761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468313" y="187325"/>
            <a:ext cx="360362"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5" name="Rectangle 8"/>
          <p:cNvSpPr>
            <a:spLocks noChangeArrowheads="1"/>
          </p:cNvSpPr>
          <p:nvPr/>
        </p:nvSpPr>
        <p:spPr bwMode="auto">
          <a:xfrm>
            <a:off x="468313" y="692150"/>
            <a:ext cx="360362"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6" name="Rectangle 9"/>
          <p:cNvSpPr>
            <a:spLocks noChangeArrowheads="1"/>
          </p:cNvSpPr>
          <p:nvPr/>
        </p:nvSpPr>
        <p:spPr bwMode="auto">
          <a:xfrm>
            <a:off x="8388350" y="5732463"/>
            <a:ext cx="360363"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7" name="Rectangle 10"/>
          <p:cNvSpPr>
            <a:spLocks noChangeArrowheads="1"/>
          </p:cNvSpPr>
          <p:nvPr/>
        </p:nvSpPr>
        <p:spPr bwMode="auto">
          <a:xfrm>
            <a:off x="8388350" y="6237288"/>
            <a:ext cx="360363"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8" name="Rectangle 11"/>
          <p:cNvSpPr>
            <a:spLocks noChangeArrowheads="1"/>
          </p:cNvSpPr>
          <p:nvPr/>
        </p:nvSpPr>
        <p:spPr bwMode="auto">
          <a:xfrm>
            <a:off x="-36513" y="6308725"/>
            <a:ext cx="6227763" cy="73025"/>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9" name="Rectangle 12"/>
          <p:cNvSpPr>
            <a:spLocks noChangeArrowheads="1"/>
          </p:cNvSpPr>
          <p:nvPr/>
        </p:nvSpPr>
        <p:spPr bwMode="auto">
          <a:xfrm>
            <a:off x="-36513" y="6453188"/>
            <a:ext cx="6804026" cy="71437"/>
          </a:xfrm>
          <a:prstGeom prst="rect">
            <a:avLst/>
          </a:prstGeom>
          <a:solidFill>
            <a:srgbClr val="3366FF"/>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3" name="Título 2"/>
          <p:cNvSpPr>
            <a:spLocks noGrp="1"/>
          </p:cNvSpPr>
          <p:nvPr>
            <p:ph type="title"/>
          </p:nvPr>
        </p:nvSpPr>
        <p:spPr/>
        <p:txBody>
          <a:bodyPr/>
          <a:lstStyle/>
          <a:p>
            <a:r>
              <a:rPr lang="es-ES" dirty="0">
                <a:solidFill>
                  <a:srgbClr val="3366FF"/>
                </a:solidFill>
                <a:latin typeface="Optima"/>
                <a:cs typeface="Optima"/>
              </a:rPr>
              <a:t>6</a:t>
            </a:r>
            <a:r>
              <a:rPr lang="es-ES" dirty="0" smtClean="0">
                <a:solidFill>
                  <a:srgbClr val="3366FF"/>
                </a:solidFill>
                <a:latin typeface="Optima"/>
                <a:cs typeface="Optima"/>
              </a:rPr>
              <a:t>. Mirar al otro (no pal’ lado)</a:t>
            </a:r>
            <a:endParaRPr lang="es-ES" dirty="0">
              <a:solidFill>
                <a:srgbClr val="3366FF"/>
              </a:solidFill>
            </a:endParaRPr>
          </a:p>
        </p:txBody>
      </p:sp>
      <p:sp>
        <p:nvSpPr>
          <p:cNvPr id="10" name="Marcador de contenido 2"/>
          <p:cNvSpPr>
            <a:spLocks noGrp="1"/>
          </p:cNvSpPr>
          <p:nvPr>
            <p:ph idx="1"/>
          </p:nvPr>
        </p:nvSpPr>
        <p:spPr>
          <a:xfrm>
            <a:off x="457200" y="1600200"/>
            <a:ext cx="8229600" cy="4525963"/>
          </a:xfrm>
        </p:spPr>
        <p:txBody>
          <a:bodyPr/>
          <a:lstStyle/>
          <a:p>
            <a:r>
              <a:rPr lang="es-ES" dirty="0" smtClean="0">
                <a:latin typeface="Optima"/>
                <a:cs typeface="Optima"/>
              </a:rPr>
              <a:t>Fidelidad gruesa: no exponerse a situaciones de riesgo.</a:t>
            </a:r>
          </a:p>
          <a:p>
            <a:endParaRPr lang="es-ES" dirty="0">
              <a:latin typeface="Optima"/>
              <a:cs typeface="Optima"/>
            </a:endParaRPr>
          </a:p>
          <a:p>
            <a:r>
              <a:rPr lang="es-ES" dirty="0" smtClean="0">
                <a:latin typeface="Optima"/>
                <a:cs typeface="Optima"/>
              </a:rPr>
              <a:t>Fidelidad fina: cuidar la intimidad, no ridiculizar, no criticar. </a:t>
            </a:r>
            <a:endParaRPr lang="es-ES" dirty="0">
              <a:latin typeface="Optima"/>
              <a:cs typeface="Optima"/>
            </a:endParaRPr>
          </a:p>
        </p:txBody>
      </p:sp>
    </p:spTree>
    <p:extLst>
      <p:ext uri="{BB962C8B-B14F-4D97-AF65-F5344CB8AC3E}">
        <p14:creationId xmlns:p14="http://schemas.microsoft.com/office/powerpoint/2010/main" val="412133097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468313" y="187325"/>
            <a:ext cx="360362"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5" name="Rectangle 8"/>
          <p:cNvSpPr>
            <a:spLocks noChangeArrowheads="1"/>
          </p:cNvSpPr>
          <p:nvPr/>
        </p:nvSpPr>
        <p:spPr bwMode="auto">
          <a:xfrm>
            <a:off x="468313" y="692150"/>
            <a:ext cx="360362"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6" name="Rectangle 9"/>
          <p:cNvSpPr>
            <a:spLocks noChangeArrowheads="1"/>
          </p:cNvSpPr>
          <p:nvPr/>
        </p:nvSpPr>
        <p:spPr bwMode="auto">
          <a:xfrm>
            <a:off x="8388350" y="5732463"/>
            <a:ext cx="360363"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7" name="Rectangle 10"/>
          <p:cNvSpPr>
            <a:spLocks noChangeArrowheads="1"/>
          </p:cNvSpPr>
          <p:nvPr/>
        </p:nvSpPr>
        <p:spPr bwMode="auto">
          <a:xfrm>
            <a:off x="8388350" y="6237288"/>
            <a:ext cx="360363"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8" name="Rectangle 11"/>
          <p:cNvSpPr>
            <a:spLocks noChangeArrowheads="1"/>
          </p:cNvSpPr>
          <p:nvPr/>
        </p:nvSpPr>
        <p:spPr bwMode="auto">
          <a:xfrm>
            <a:off x="-36513" y="6308725"/>
            <a:ext cx="6227763" cy="73025"/>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9" name="Rectangle 12"/>
          <p:cNvSpPr>
            <a:spLocks noChangeArrowheads="1"/>
          </p:cNvSpPr>
          <p:nvPr/>
        </p:nvSpPr>
        <p:spPr bwMode="auto">
          <a:xfrm>
            <a:off x="-36513" y="6453188"/>
            <a:ext cx="6804026" cy="71437"/>
          </a:xfrm>
          <a:prstGeom prst="rect">
            <a:avLst/>
          </a:prstGeom>
          <a:solidFill>
            <a:srgbClr val="3366FF"/>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3" name="Título 2"/>
          <p:cNvSpPr>
            <a:spLocks noGrp="1"/>
          </p:cNvSpPr>
          <p:nvPr>
            <p:ph type="title"/>
          </p:nvPr>
        </p:nvSpPr>
        <p:spPr/>
        <p:txBody>
          <a:bodyPr>
            <a:normAutofit fontScale="90000"/>
          </a:bodyPr>
          <a:lstStyle/>
          <a:p>
            <a:r>
              <a:rPr lang="es-ES" dirty="0" smtClean="0">
                <a:solidFill>
                  <a:srgbClr val="3366FF"/>
                </a:solidFill>
                <a:latin typeface="Optima"/>
                <a:cs typeface="Optima"/>
              </a:rPr>
              <a:t>  7. La importancia de los detalles</a:t>
            </a:r>
            <a:endParaRPr lang="es-ES" dirty="0">
              <a:solidFill>
                <a:srgbClr val="3366FF"/>
              </a:solidFill>
            </a:endParaRPr>
          </a:p>
        </p:txBody>
      </p:sp>
      <p:sp>
        <p:nvSpPr>
          <p:cNvPr id="10" name="Marcador de contenido 2"/>
          <p:cNvSpPr>
            <a:spLocks noGrp="1"/>
          </p:cNvSpPr>
          <p:nvPr>
            <p:ph idx="1"/>
          </p:nvPr>
        </p:nvSpPr>
        <p:spPr>
          <a:xfrm>
            <a:off x="457200" y="1600200"/>
            <a:ext cx="8229600" cy="4525963"/>
          </a:xfrm>
        </p:spPr>
        <p:txBody>
          <a:bodyPr/>
          <a:lstStyle/>
          <a:p>
            <a:r>
              <a:rPr lang="es-ES" dirty="0" smtClean="0">
                <a:latin typeface="Optima"/>
                <a:cs typeface="Optima"/>
              </a:rPr>
              <a:t>Compartir </a:t>
            </a:r>
            <a:r>
              <a:rPr lang="es-ES" dirty="0">
                <a:latin typeface="Optima"/>
                <a:cs typeface="Optima"/>
              </a:rPr>
              <a:t>cada </a:t>
            </a:r>
            <a:r>
              <a:rPr lang="es-ES" dirty="0" smtClean="0">
                <a:latin typeface="Optima"/>
                <a:cs typeface="Optima"/>
              </a:rPr>
              <a:t>día</a:t>
            </a:r>
          </a:p>
          <a:p>
            <a:r>
              <a:rPr lang="es-ES" dirty="0" smtClean="0">
                <a:effectLst/>
                <a:latin typeface="Optima"/>
                <a:cs typeface="Optima"/>
              </a:rPr>
              <a:t>Darle al otro pequeños gustos</a:t>
            </a:r>
          </a:p>
          <a:p>
            <a:r>
              <a:rPr lang="es-ES" dirty="0" smtClean="0">
                <a:latin typeface="Optima"/>
                <a:cs typeface="Optima"/>
              </a:rPr>
              <a:t>Construir ritos familiares</a:t>
            </a:r>
            <a:r>
              <a:rPr lang="es-CL" dirty="0" smtClean="0">
                <a:effectLst/>
                <a:latin typeface="Optima"/>
                <a:cs typeface="Optima"/>
              </a:rPr>
              <a:t> </a:t>
            </a:r>
          </a:p>
          <a:p>
            <a:r>
              <a:rPr lang="es-CL" dirty="0" smtClean="0">
                <a:latin typeface="Optima"/>
                <a:cs typeface="Optima"/>
              </a:rPr>
              <a:t>Tener buen humor</a:t>
            </a:r>
          </a:p>
          <a:p>
            <a:r>
              <a:rPr lang="es-CL" dirty="0" smtClean="0">
                <a:latin typeface="Optima"/>
                <a:cs typeface="Optima"/>
              </a:rPr>
              <a:t>Tratarse bien</a:t>
            </a:r>
          </a:p>
          <a:p>
            <a:r>
              <a:rPr lang="es-CL" dirty="0" smtClean="0">
                <a:latin typeface="Optima"/>
                <a:cs typeface="Optima"/>
              </a:rPr>
              <a:t>Generoso(a) en los halagos</a:t>
            </a:r>
            <a:endParaRPr lang="es-ES" dirty="0">
              <a:latin typeface="Optima"/>
              <a:cs typeface="Optima"/>
            </a:endParaRPr>
          </a:p>
        </p:txBody>
      </p:sp>
    </p:spTree>
    <p:extLst>
      <p:ext uri="{BB962C8B-B14F-4D97-AF65-F5344CB8AC3E}">
        <p14:creationId xmlns:p14="http://schemas.microsoft.com/office/powerpoint/2010/main" val="412133097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468313" y="187325"/>
            <a:ext cx="360362"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5" name="Rectangle 8"/>
          <p:cNvSpPr>
            <a:spLocks noChangeArrowheads="1"/>
          </p:cNvSpPr>
          <p:nvPr/>
        </p:nvSpPr>
        <p:spPr bwMode="auto">
          <a:xfrm>
            <a:off x="468313" y="692150"/>
            <a:ext cx="360362"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6" name="Rectangle 9"/>
          <p:cNvSpPr>
            <a:spLocks noChangeArrowheads="1"/>
          </p:cNvSpPr>
          <p:nvPr/>
        </p:nvSpPr>
        <p:spPr bwMode="auto">
          <a:xfrm>
            <a:off x="8388350" y="5732463"/>
            <a:ext cx="360363"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7" name="Rectangle 10"/>
          <p:cNvSpPr>
            <a:spLocks noChangeArrowheads="1"/>
          </p:cNvSpPr>
          <p:nvPr/>
        </p:nvSpPr>
        <p:spPr bwMode="auto">
          <a:xfrm>
            <a:off x="8388350" y="6237288"/>
            <a:ext cx="360363"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8" name="Rectangle 11"/>
          <p:cNvSpPr>
            <a:spLocks noChangeArrowheads="1"/>
          </p:cNvSpPr>
          <p:nvPr/>
        </p:nvSpPr>
        <p:spPr bwMode="auto">
          <a:xfrm>
            <a:off x="-36513" y="6308725"/>
            <a:ext cx="6227763" cy="73025"/>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9" name="Rectangle 12"/>
          <p:cNvSpPr>
            <a:spLocks noChangeArrowheads="1"/>
          </p:cNvSpPr>
          <p:nvPr/>
        </p:nvSpPr>
        <p:spPr bwMode="auto">
          <a:xfrm>
            <a:off x="-36513" y="6453188"/>
            <a:ext cx="6804026" cy="71437"/>
          </a:xfrm>
          <a:prstGeom prst="rect">
            <a:avLst/>
          </a:prstGeom>
          <a:solidFill>
            <a:srgbClr val="3366FF"/>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3" name="Título 2"/>
          <p:cNvSpPr>
            <a:spLocks noGrp="1"/>
          </p:cNvSpPr>
          <p:nvPr>
            <p:ph type="title"/>
          </p:nvPr>
        </p:nvSpPr>
        <p:spPr>
          <a:xfrm>
            <a:off x="457200" y="101478"/>
            <a:ext cx="8229600" cy="1143000"/>
          </a:xfrm>
        </p:spPr>
        <p:txBody>
          <a:bodyPr/>
          <a:lstStyle/>
          <a:p>
            <a:r>
              <a:rPr lang="es-ES" dirty="0" smtClean="0">
                <a:solidFill>
                  <a:srgbClr val="3366FF"/>
                </a:solidFill>
                <a:latin typeface="Optima"/>
                <a:cs typeface="Optima"/>
              </a:rPr>
              <a:t>8. Ser amigos que conversan</a:t>
            </a:r>
            <a:endParaRPr lang="es-ES" dirty="0">
              <a:solidFill>
                <a:srgbClr val="3366FF"/>
              </a:solidFill>
            </a:endParaRPr>
          </a:p>
        </p:txBody>
      </p:sp>
      <p:sp>
        <p:nvSpPr>
          <p:cNvPr id="10" name="Marcador de contenido 2"/>
          <p:cNvSpPr>
            <a:spLocks noGrp="1"/>
          </p:cNvSpPr>
          <p:nvPr>
            <p:ph idx="1"/>
          </p:nvPr>
        </p:nvSpPr>
        <p:spPr>
          <a:xfrm>
            <a:off x="457200" y="1114608"/>
            <a:ext cx="8229600" cy="6475732"/>
          </a:xfrm>
        </p:spPr>
        <p:txBody>
          <a:bodyPr>
            <a:noAutofit/>
          </a:bodyPr>
          <a:lstStyle/>
          <a:p>
            <a:r>
              <a:rPr lang="es-ES" sz="1600" b="1" dirty="0" smtClean="0">
                <a:latin typeface="Optima"/>
                <a:cs typeface="Optima"/>
              </a:rPr>
              <a:t>Hablen los dos: </a:t>
            </a:r>
            <a:r>
              <a:rPr lang="es-ES" sz="1600" dirty="0" smtClean="0">
                <a:latin typeface="Optima"/>
                <a:cs typeface="Optima"/>
              </a:rPr>
              <a:t>El </a:t>
            </a:r>
            <a:r>
              <a:rPr lang="es-ES" sz="1600" dirty="0">
                <a:latin typeface="Optima"/>
                <a:cs typeface="Optima"/>
              </a:rPr>
              <a:t>diálogo matrimonial </a:t>
            </a:r>
            <a:r>
              <a:rPr lang="es-ES" sz="1600" dirty="0" smtClean="0">
                <a:latin typeface="Optima"/>
                <a:cs typeface="Optima"/>
              </a:rPr>
              <a:t>no puede servir sólo para </a:t>
            </a:r>
            <a:r>
              <a:rPr lang="es-ES" sz="1600" dirty="0">
                <a:latin typeface="Optima"/>
                <a:cs typeface="Optima"/>
              </a:rPr>
              <a:t>que uno se desahogue o se exprese. Ambos tienen que participar y aportar. Al que le cuesta menos conversar </a:t>
            </a:r>
            <a:r>
              <a:rPr lang="es-ES" sz="1600" dirty="0" smtClean="0">
                <a:latin typeface="Optima"/>
                <a:cs typeface="Optima"/>
              </a:rPr>
              <a:t>debe </a:t>
            </a:r>
            <a:r>
              <a:rPr lang="es-ES" sz="1600" dirty="0">
                <a:latin typeface="Optima"/>
                <a:cs typeface="Optima"/>
              </a:rPr>
              <a:t>esforzarse por darle tiempo y espacio al otro para que hable. Y cuando lo haga, oír con atención. </a:t>
            </a:r>
            <a:endParaRPr lang="es-CL" sz="1600" dirty="0">
              <a:latin typeface="Optima"/>
              <a:cs typeface="Optima"/>
            </a:endParaRPr>
          </a:p>
          <a:p>
            <a:endParaRPr lang="es-ES" sz="1600" dirty="0" smtClean="0">
              <a:latin typeface="Optima"/>
              <a:cs typeface="Optima"/>
            </a:endParaRPr>
          </a:p>
          <a:p>
            <a:r>
              <a:rPr lang="es-ES" sz="1600" b="1" dirty="0" smtClean="0">
                <a:latin typeface="Optima"/>
                <a:cs typeface="Optima"/>
              </a:rPr>
              <a:t>No des consejos si no te los piden</a:t>
            </a:r>
            <a:r>
              <a:rPr lang="es-ES" sz="1600" dirty="0" smtClean="0">
                <a:latin typeface="Optima"/>
                <a:cs typeface="Optima"/>
              </a:rPr>
              <a:t>: Si </a:t>
            </a:r>
            <a:r>
              <a:rPr lang="es-ES" sz="1600" dirty="0">
                <a:latin typeface="Optima"/>
                <a:cs typeface="Optima"/>
              </a:rPr>
              <a:t>tu cónyuge te está contando un problema, no te apures en ofrecerle soluciones. Lo que quiere, en primer lugar, es </a:t>
            </a:r>
            <a:r>
              <a:rPr lang="es-ES" sz="1600" dirty="0" smtClean="0">
                <a:latin typeface="Optima"/>
                <a:cs typeface="Optima"/>
              </a:rPr>
              <a:t>comprensión. </a:t>
            </a:r>
            <a:r>
              <a:rPr lang="es-ES" sz="1600" dirty="0">
                <a:latin typeface="Optima"/>
                <a:cs typeface="Optima"/>
              </a:rPr>
              <a:t>Ofrecer rápidamente una solución es </a:t>
            </a:r>
            <a:r>
              <a:rPr lang="es-ES" sz="1600" dirty="0" smtClean="0">
                <a:latin typeface="Optima"/>
                <a:cs typeface="Optima"/>
              </a:rPr>
              <a:t>como </a:t>
            </a:r>
            <a:r>
              <a:rPr lang="es-ES" sz="1600" dirty="0">
                <a:latin typeface="Optima"/>
                <a:cs typeface="Optima"/>
              </a:rPr>
              <a:t>si le estuvieras diciendo: “no es para tanto, simplemente </a:t>
            </a:r>
            <a:r>
              <a:rPr lang="es-ES" sz="1600" dirty="0" smtClean="0">
                <a:latin typeface="Optima"/>
                <a:cs typeface="Optima"/>
              </a:rPr>
              <a:t>podrías… La comprensión </a:t>
            </a:r>
            <a:r>
              <a:rPr lang="es-ES" sz="1600" dirty="0">
                <a:latin typeface="Optima"/>
                <a:cs typeface="Optima"/>
              </a:rPr>
              <a:t>debe preceder al consejo</a:t>
            </a:r>
            <a:r>
              <a:rPr lang="es-ES" sz="1600" dirty="0" smtClean="0">
                <a:latin typeface="Optima"/>
                <a:cs typeface="Optima"/>
              </a:rPr>
              <a:t>.</a:t>
            </a:r>
            <a:endParaRPr lang="es-CL" sz="1600" dirty="0">
              <a:latin typeface="Optima"/>
              <a:cs typeface="Optima"/>
            </a:endParaRPr>
          </a:p>
          <a:p>
            <a:endParaRPr lang="es-ES" sz="1600" dirty="0" smtClean="0">
              <a:latin typeface="Optima"/>
              <a:cs typeface="Optima"/>
            </a:endParaRPr>
          </a:p>
          <a:p>
            <a:r>
              <a:rPr lang="es-ES" sz="1600" b="1" dirty="0" smtClean="0">
                <a:latin typeface="Optima"/>
                <a:cs typeface="Optima"/>
              </a:rPr>
              <a:t>Muestra interés sincero: </a:t>
            </a:r>
            <a:r>
              <a:rPr lang="es-ES" sz="1600" dirty="0">
                <a:latin typeface="Optima"/>
                <a:cs typeface="Optima"/>
              </a:rPr>
              <a:t>No te </a:t>
            </a:r>
            <a:r>
              <a:rPr lang="es-ES" sz="1600" dirty="0" smtClean="0">
                <a:latin typeface="Optima"/>
                <a:cs typeface="Optima"/>
              </a:rPr>
              <a:t>distraigas. </a:t>
            </a:r>
            <a:r>
              <a:rPr lang="es-ES" sz="1600" dirty="0">
                <a:latin typeface="Optima"/>
                <a:cs typeface="Optima"/>
              </a:rPr>
              <a:t>Concéntrate en tu pareja. Haz preguntas, míralo a los ojos, asiente con la cabeza, tómale una </a:t>
            </a:r>
            <a:r>
              <a:rPr lang="es-ES" sz="1600" dirty="0" smtClean="0">
                <a:latin typeface="Optima"/>
                <a:cs typeface="Optima"/>
              </a:rPr>
              <a:t>mano..</a:t>
            </a:r>
            <a:r>
              <a:rPr lang="es-CL" sz="1600" dirty="0" smtClean="0">
                <a:effectLst/>
                <a:latin typeface="Optima"/>
                <a:cs typeface="Optima"/>
              </a:rPr>
              <a:t> </a:t>
            </a:r>
          </a:p>
          <a:p>
            <a:endParaRPr lang="es-ES" sz="1600" dirty="0" smtClean="0">
              <a:latin typeface="Optima"/>
              <a:cs typeface="Optima"/>
            </a:endParaRPr>
          </a:p>
          <a:p>
            <a:pPr lvl="0"/>
            <a:r>
              <a:rPr lang="es-ES" sz="1600" b="1" dirty="0" smtClean="0">
                <a:latin typeface="Optima"/>
                <a:cs typeface="Optima"/>
              </a:rPr>
              <a:t>Comunica tu comprensión</a:t>
            </a:r>
            <a:r>
              <a:rPr lang="es-ES" sz="1600" dirty="0" smtClean="0">
                <a:latin typeface="Optima"/>
                <a:cs typeface="Optima"/>
              </a:rPr>
              <a:t>: </a:t>
            </a:r>
            <a:r>
              <a:rPr lang="es-ES" sz="1600" dirty="0">
                <a:latin typeface="Optima"/>
                <a:cs typeface="Optima"/>
              </a:rPr>
              <a:t>hazle saber que lo entiendes, que eres capaz de ponerte en su situación, de sufrir y gozar con él/ella. Una buena frase es: “Te entiendo perfectamente”</a:t>
            </a:r>
            <a:r>
              <a:rPr lang="es-ES" sz="1600" dirty="0" smtClean="0">
                <a:latin typeface="Optima"/>
                <a:cs typeface="Optima"/>
              </a:rPr>
              <a:t>. Sé solidario. Lo que busca es apoyo emocional, no juicios o consejos. </a:t>
            </a:r>
            <a:endParaRPr lang="es-CL" sz="1600" dirty="0">
              <a:latin typeface="Optima"/>
              <a:cs typeface="Optima"/>
            </a:endParaRPr>
          </a:p>
          <a:p>
            <a:pPr marL="0" indent="0">
              <a:buNone/>
            </a:pPr>
            <a:endParaRPr lang="es-ES" sz="1600" dirty="0" smtClean="0">
              <a:latin typeface="Optima"/>
              <a:cs typeface="Optima"/>
            </a:endParaRPr>
          </a:p>
          <a:p>
            <a:pPr lvl="0"/>
            <a:r>
              <a:rPr lang="es-ES" sz="1600" b="1" dirty="0" smtClean="0">
                <a:latin typeface="Optima"/>
                <a:cs typeface="Optima"/>
              </a:rPr>
              <a:t>Expresar afecto: </a:t>
            </a:r>
            <a:r>
              <a:rPr lang="es-ES" sz="1600" dirty="0">
                <a:latin typeface="Optima"/>
                <a:cs typeface="Optima"/>
              </a:rPr>
              <a:t>un “te quiero” o un abrazo a veces valen más que mil palabras</a:t>
            </a:r>
            <a:r>
              <a:rPr lang="es-ES" sz="1600" dirty="0" smtClean="0">
                <a:latin typeface="Optima"/>
                <a:cs typeface="Optima"/>
              </a:rPr>
              <a:t>.</a:t>
            </a:r>
            <a:endParaRPr lang="es-CL" sz="1600" dirty="0">
              <a:latin typeface="Optima"/>
              <a:cs typeface="Optima"/>
            </a:endParaRPr>
          </a:p>
        </p:txBody>
      </p:sp>
    </p:spTree>
    <p:extLst>
      <p:ext uri="{BB962C8B-B14F-4D97-AF65-F5344CB8AC3E}">
        <p14:creationId xmlns:p14="http://schemas.microsoft.com/office/powerpoint/2010/main" val="412133097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468313" y="187325"/>
            <a:ext cx="360362"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5" name="Rectangle 8"/>
          <p:cNvSpPr>
            <a:spLocks noChangeArrowheads="1"/>
          </p:cNvSpPr>
          <p:nvPr/>
        </p:nvSpPr>
        <p:spPr bwMode="auto">
          <a:xfrm>
            <a:off x="468313" y="692150"/>
            <a:ext cx="360362"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6" name="Rectangle 9"/>
          <p:cNvSpPr>
            <a:spLocks noChangeArrowheads="1"/>
          </p:cNvSpPr>
          <p:nvPr/>
        </p:nvSpPr>
        <p:spPr bwMode="auto">
          <a:xfrm>
            <a:off x="8388350" y="5732463"/>
            <a:ext cx="360363"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7" name="Rectangle 10"/>
          <p:cNvSpPr>
            <a:spLocks noChangeArrowheads="1"/>
          </p:cNvSpPr>
          <p:nvPr/>
        </p:nvSpPr>
        <p:spPr bwMode="auto">
          <a:xfrm>
            <a:off x="8388350" y="6237288"/>
            <a:ext cx="360363"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8" name="Rectangle 11"/>
          <p:cNvSpPr>
            <a:spLocks noChangeArrowheads="1"/>
          </p:cNvSpPr>
          <p:nvPr/>
        </p:nvSpPr>
        <p:spPr bwMode="auto">
          <a:xfrm>
            <a:off x="-36513" y="6308725"/>
            <a:ext cx="6227763" cy="73025"/>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9" name="Rectangle 12"/>
          <p:cNvSpPr>
            <a:spLocks noChangeArrowheads="1"/>
          </p:cNvSpPr>
          <p:nvPr/>
        </p:nvSpPr>
        <p:spPr bwMode="auto">
          <a:xfrm>
            <a:off x="-36513" y="6453188"/>
            <a:ext cx="6804026" cy="71437"/>
          </a:xfrm>
          <a:prstGeom prst="rect">
            <a:avLst/>
          </a:prstGeom>
          <a:solidFill>
            <a:srgbClr val="3366FF"/>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3" name="Título 2"/>
          <p:cNvSpPr>
            <a:spLocks noGrp="1"/>
          </p:cNvSpPr>
          <p:nvPr>
            <p:ph type="title"/>
          </p:nvPr>
        </p:nvSpPr>
        <p:spPr>
          <a:xfrm>
            <a:off x="457200" y="-273702"/>
            <a:ext cx="8229600" cy="1143000"/>
          </a:xfrm>
        </p:spPr>
        <p:txBody>
          <a:bodyPr/>
          <a:lstStyle/>
          <a:p>
            <a:r>
              <a:rPr lang="es-ES" dirty="0" smtClean="0">
                <a:solidFill>
                  <a:srgbClr val="3366FF"/>
                </a:solidFill>
                <a:latin typeface="Optima"/>
                <a:cs typeface="Optima"/>
              </a:rPr>
              <a:t>8. Ser amigos que conversan</a:t>
            </a:r>
            <a:endParaRPr lang="es-ES" dirty="0">
              <a:solidFill>
                <a:srgbClr val="3366FF"/>
              </a:solidFill>
            </a:endParaRPr>
          </a:p>
        </p:txBody>
      </p:sp>
      <p:sp>
        <p:nvSpPr>
          <p:cNvPr id="10" name="Marcador de contenido 2"/>
          <p:cNvSpPr>
            <a:spLocks noGrp="1"/>
          </p:cNvSpPr>
          <p:nvPr>
            <p:ph idx="1"/>
          </p:nvPr>
        </p:nvSpPr>
        <p:spPr>
          <a:xfrm>
            <a:off x="457200" y="667278"/>
            <a:ext cx="8229600" cy="6475732"/>
          </a:xfrm>
        </p:spPr>
        <p:txBody>
          <a:bodyPr>
            <a:noAutofit/>
          </a:bodyPr>
          <a:lstStyle/>
          <a:p>
            <a:pPr marL="0" indent="0">
              <a:buNone/>
            </a:pPr>
            <a:r>
              <a:rPr lang="es-ES" sz="1600" dirty="0"/>
              <a:t> </a:t>
            </a:r>
            <a:r>
              <a:rPr lang="es-ES" sz="1600" dirty="0" smtClean="0"/>
              <a:t>      	</a:t>
            </a:r>
            <a:r>
              <a:rPr lang="es-ES" sz="1600" dirty="0" smtClean="0">
                <a:solidFill>
                  <a:srgbClr val="3366FF"/>
                </a:solidFill>
              </a:rPr>
              <a:t>LOS </a:t>
            </a:r>
            <a:r>
              <a:rPr lang="es-ES" sz="1600" dirty="0">
                <a:solidFill>
                  <a:srgbClr val="3366FF"/>
                </a:solidFill>
              </a:rPr>
              <a:t>ENEMIGOS DEL </a:t>
            </a:r>
            <a:r>
              <a:rPr lang="es-ES" sz="1600" dirty="0" smtClean="0">
                <a:solidFill>
                  <a:srgbClr val="3366FF"/>
                </a:solidFill>
              </a:rPr>
              <a:t>DIALOGO</a:t>
            </a:r>
            <a:r>
              <a:rPr lang="es-CL" sz="1600" dirty="0" smtClean="0">
                <a:solidFill>
                  <a:srgbClr val="3366FF"/>
                </a:solidFill>
              </a:rPr>
              <a:t> </a:t>
            </a:r>
            <a:r>
              <a:rPr lang="es-CL" sz="1600" dirty="0" smtClean="0"/>
              <a:t>E</a:t>
            </a:r>
            <a:r>
              <a:rPr lang="es-ES" sz="1600" dirty="0" smtClean="0"/>
              <a:t>l </a:t>
            </a:r>
            <a:r>
              <a:rPr lang="es-ES" sz="1600" dirty="0"/>
              <a:t>cansancio, la rabia, el resentimiento, la prisa hacen que  </a:t>
            </a:r>
            <a:r>
              <a:rPr lang="es-ES" sz="1600" dirty="0" smtClean="0"/>
              <a:t>       	estos </a:t>
            </a:r>
            <a:r>
              <a:rPr lang="es-ES" sz="1600" dirty="0"/>
              <a:t>cuatro enemigos del diálogo aparezcan cuando menos </a:t>
            </a:r>
            <a:r>
              <a:rPr lang="es-ES" sz="1600" dirty="0" smtClean="0"/>
              <a:t>se espera. </a:t>
            </a:r>
          </a:p>
          <a:p>
            <a:pPr marL="0" indent="0">
              <a:buNone/>
            </a:pPr>
            <a:endParaRPr lang="es-ES" sz="1600" dirty="0" smtClean="0"/>
          </a:p>
          <a:p>
            <a:r>
              <a:rPr lang="es-ES" sz="1600" b="1" dirty="0" smtClean="0"/>
              <a:t>La </a:t>
            </a:r>
            <a:r>
              <a:rPr lang="es-ES" sz="1600" b="1" dirty="0"/>
              <a:t>crítica:</a:t>
            </a:r>
            <a:r>
              <a:rPr lang="es-ES" sz="1600" dirty="0"/>
              <a:t> cuando una pareja se quiere, corrige en el otro el defecto sin atacar a la persona y en el momento y el lugar oportunos. </a:t>
            </a:r>
            <a:r>
              <a:rPr lang="es-ES" sz="1600" dirty="0" smtClean="0"/>
              <a:t>Eliminar frases </a:t>
            </a:r>
            <a:r>
              <a:rPr lang="es-ES" sz="1600" dirty="0"/>
              <a:t>como “tu siempre...” “¿porqué eres así? ¡nunca vas a cambiar! ¡estás igual que tu </a:t>
            </a:r>
            <a:r>
              <a:rPr lang="es-ES" sz="1600" dirty="0" smtClean="0"/>
              <a:t>mamá! </a:t>
            </a:r>
          </a:p>
          <a:p>
            <a:pPr marL="0" indent="0">
              <a:buNone/>
            </a:pPr>
            <a:r>
              <a:rPr lang="es-ES" sz="1600" dirty="0"/>
              <a:t>	</a:t>
            </a:r>
            <a:r>
              <a:rPr lang="es-ES" sz="1600" dirty="0" smtClean="0"/>
              <a:t>La </a:t>
            </a:r>
            <a:r>
              <a:rPr lang="es-ES" sz="1600" dirty="0"/>
              <a:t>“bruja criticona” y el “marido descalificador” destruyen cualquier posibilidad de diálogo. </a:t>
            </a:r>
            <a:r>
              <a:rPr lang="es-ES" sz="1600" dirty="0" smtClean="0"/>
              <a:t>	El </a:t>
            </a:r>
            <a:r>
              <a:rPr lang="es-ES" sz="1600" dirty="0"/>
              <a:t>mejor antídoto: buscar los positivo en el otro, comprender, disculpar</a:t>
            </a:r>
            <a:r>
              <a:rPr lang="es-ES" sz="1600" dirty="0" smtClean="0"/>
              <a:t>.</a:t>
            </a:r>
          </a:p>
          <a:p>
            <a:pPr lvl="0"/>
            <a:endParaRPr lang="es-CL" sz="1600" dirty="0"/>
          </a:p>
          <a:p>
            <a:pPr lvl="0"/>
            <a:r>
              <a:rPr lang="es-ES" sz="1600" b="1" dirty="0"/>
              <a:t>El desprecio:</a:t>
            </a:r>
            <a:r>
              <a:rPr lang="es-ES" sz="1600" dirty="0"/>
              <a:t> burlarse públicamente del otro, contar algo de su intimidad o criticarlo ante los demás, son síntomas </a:t>
            </a:r>
            <a:r>
              <a:rPr lang="es-ES" sz="1600" dirty="0" smtClean="0"/>
              <a:t>de </a:t>
            </a:r>
            <a:r>
              <a:rPr lang="es-ES" sz="1600" dirty="0"/>
              <a:t>que algo anda mal. El respeto es la base de la comunicación, y sin él, es prácticamente imposible hablar de verdad</a:t>
            </a:r>
            <a:r>
              <a:rPr lang="es-ES" sz="1600" dirty="0" smtClean="0"/>
              <a:t>.</a:t>
            </a:r>
          </a:p>
          <a:p>
            <a:pPr lvl="0"/>
            <a:endParaRPr lang="es-CL" sz="1600" dirty="0"/>
          </a:p>
          <a:p>
            <a:pPr lvl="0"/>
            <a:r>
              <a:rPr lang="es-ES" sz="1600" b="1" dirty="0"/>
              <a:t>Estar a la defensiva:</a:t>
            </a:r>
            <a:r>
              <a:rPr lang="es-ES" sz="1600" dirty="0"/>
              <a:t> nadie puede conversar con un puercoespín que, ante el mínimo movimiento, pincha. La actitud defensiva suprime el diálogo –el otro se aburre de intentar conversar- y agrava los conflictos</a:t>
            </a:r>
            <a:r>
              <a:rPr lang="es-ES" sz="1600" dirty="0" smtClean="0"/>
              <a:t>.</a:t>
            </a:r>
          </a:p>
          <a:p>
            <a:pPr lvl="0"/>
            <a:endParaRPr lang="es-CL" sz="1600" dirty="0"/>
          </a:p>
          <a:p>
            <a:pPr lvl="0"/>
            <a:r>
              <a:rPr lang="es-ES" sz="1600" b="1" dirty="0"/>
              <a:t>La indiferencia:</a:t>
            </a:r>
            <a:r>
              <a:rPr lang="es-ES" sz="1600" dirty="0"/>
              <a:t> no interesarse de verdad por el otro –su vida, sus preocupaciones, sus cansancios, sus triunfos- es la mejor manera de matar el amor. Y la indiferencia se nota en los gestos, la falta de </a:t>
            </a:r>
            <a:r>
              <a:rPr lang="es-ES" sz="1600" dirty="0" smtClean="0"/>
              <a:t>atención-. </a:t>
            </a:r>
            <a:r>
              <a:rPr lang="es-ES" sz="1600" dirty="0"/>
              <a:t>¿Quién está dispuesto a sentarse a conversar con una estatua de hielo?</a:t>
            </a:r>
            <a:endParaRPr lang="es-CL" sz="1600" dirty="0"/>
          </a:p>
        </p:txBody>
      </p:sp>
      <p:sp>
        <p:nvSpPr>
          <p:cNvPr id="11" name="Rectangle 11"/>
          <p:cNvSpPr>
            <a:spLocks noChangeArrowheads="1"/>
          </p:cNvSpPr>
          <p:nvPr/>
        </p:nvSpPr>
        <p:spPr bwMode="auto">
          <a:xfrm>
            <a:off x="965225" y="964245"/>
            <a:ext cx="2516899" cy="45719"/>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Tree>
    <p:extLst>
      <p:ext uri="{BB962C8B-B14F-4D97-AF65-F5344CB8AC3E}">
        <p14:creationId xmlns:p14="http://schemas.microsoft.com/office/powerpoint/2010/main" val="172198480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468313" y="187325"/>
            <a:ext cx="360362"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5" name="Rectangle 8"/>
          <p:cNvSpPr>
            <a:spLocks noChangeArrowheads="1"/>
          </p:cNvSpPr>
          <p:nvPr/>
        </p:nvSpPr>
        <p:spPr bwMode="auto">
          <a:xfrm>
            <a:off x="468313" y="692150"/>
            <a:ext cx="360362"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6" name="Rectangle 9"/>
          <p:cNvSpPr>
            <a:spLocks noChangeArrowheads="1"/>
          </p:cNvSpPr>
          <p:nvPr/>
        </p:nvSpPr>
        <p:spPr bwMode="auto">
          <a:xfrm>
            <a:off x="8388350" y="5732463"/>
            <a:ext cx="360363"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7" name="Rectangle 10"/>
          <p:cNvSpPr>
            <a:spLocks noChangeArrowheads="1"/>
          </p:cNvSpPr>
          <p:nvPr/>
        </p:nvSpPr>
        <p:spPr bwMode="auto">
          <a:xfrm>
            <a:off x="8388350" y="6237288"/>
            <a:ext cx="360363"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8" name="Rectangle 11"/>
          <p:cNvSpPr>
            <a:spLocks noChangeArrowheads="1"/>
          </p:cNvSpPr>
          <p:nvPr/>
        </p:nvSpPr>
        <p:spPr bwMode="auto">
          <a:xfrm>
            <a:off x="-36513" y="6308725"/>
            <a:ext cx="6227763" cy="73025"/>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9" name="Rectangle 12"/>
          <p:cNvSpPr>
            <a:spLocks noChangeArrowheads="1"/>
          </p:cNvSpPr>
          <p:nvPr/>
        </p:nvSpPr>
        <p:spPr bwMode="auto">
          <a:xfrm>
            <a:off x="-36513" y="6453188"/>
            <a:ext cx="6804026" cy="71437"/>
          </a:xfrm>
          <a:prstGeom prst="rect">
            <a:avLst/>
          </a:prstGeom>
          <a:solidFill>
            <a:srgbClr val="3366FF"/>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10" name="Marcador de contenido 2"/>
          <p:cNvSpPr>
            <a:spLocks noGrp="1"/>
          </p:cNvSpPr>
          <p:nvPr>
            <p:ph idx="1"/>
          </p:nvPr>
        </p:nvSpPr>
        <p:spPr>
          <a:xfrm>
            <a:off x="457200" y="1427040"/>
            <a:ext cx="8229600" cy="4954710"/>
          </a:xfrm>
        </p:spPr>
        <p:txBody>
          <a:bodyPr>
            <a:noAutofit/>
          </a:bodyPr>
          <a:lstStyle/>
          <a:p>
            <a:r>
              <a:rPr lang="es-ES" sz="2400" b="1" dirty="0" smtClean="0">
                <a:latin typeface="Optima"/>
                <a:cs typeface="Optima"/>
              </a:rPr>
              <a:t>Hablar: </a:t>
            </a:r>
            <a:r>
              <a:rPr lang="es-ES" sz="2400" dirty="0" smtClean="0">
                <a:latin typeface="Optima"/>
                <a:cs typeface="Optima"/>
              </a:rPr>
              <a:t>Cuando </a:t>
            </a:r>
            <a:r>
              <a:rPr lang="es-ES" sz="2400" dirty="0">
                <a:latin typeface="Optima"/>
                <a:cs typeface="Optima"/>
              </a:rPr>
              <a:t>las discusiones </a:t>
            </a:r>
            <a:r>
              <a:rPr lang="es-ES" sz="2400" dirty="0" smtClean="0">
                <a:latin typeface="Optima"/>
                <a:cs typeface="Optima"/>
              </a:rPr>
              <a:t>se </a:t>
            </a:r>
            <a:r>
              <a:rPr lang="es-ES" sz="2400" dirty="0">
                <a:latin typeface="Optima"/>
                <a:cs typeface="Optima"/>
              </a:rPr>
              <a:t>traducen en días de silencio, en un </a:t>
            </a:r>
            <a:r>
              <a:rPr lang="es-ES" sz="2400" dirty="0" err="1">
                <a:latin typeface="Optima"/>
                <a:cs typeface="Optima"/>
              </a:rPr>
              <a:t>amurramiento</a:t>
            </a:r>
            <a:r>
              <a:rPr lang="es-ES" sz="2400" dirty="0">
                <a:latin typeface="Optima"/>
                <a:cs typeface="Optima"/>
              </a:rPr>
              <a:t> continuo, en esperar que el otro ceda… lo único que sucede es que se agranda </a:t>
            </a:r>
            <a:r>
              <a:rPr lang="es-ES" sz="2400" dirty="0" smtClean="0">
                <a:latin typeface="Optima"/>
                <a:cs typeface="Optima"/>
              </a:rPr>
              <a:t>aquello por lo </a:t>
            </a:r>
            <a:r>
              <a:rPr lang="es-ES" sz="2400" dirty="0">
                <a:latin typeface="Optima"/>
                <a:cs typeface="Optima"/>
              </a:rPr>
              <a:t>que se </a:t>
            </a:r>
            <a:r>
              <a:rPr lang="es-ES" sz="2400" dirty="0" smtClean="0">
                <a:latin typeface="Optima"/>
                <a:cs typeface="Optima"/>
              </a:rPr>
              <a:t>peleó. </a:t>
            </a:r>
          </a:p>
          <a:p>
            <a:endParaRPr lang="es-ES" sz="2400" dirty="0" smtClean="0">
              <a:latin typeface="Optima"/>
              <a:cs typeface="Optima"/>
            </a:endParaRPr>
          </a:p>
          <a:p>
            <a:r>
              <a:rPr lang="es-ES" sz="2400" b="1" dirty="0" smtClean="0">
                <a:latin typeface="Optima"/>
                <a:cs typeface="Optima"/>
              </a:rPr>
              <a:t>Perdonar: </a:t>
            </a:r>
            <a:r>
              <a:rPr lang="es-ES" sz="2400" dirty="0">
                <a:latin typeface="Optima"/>
                <a:cs typeface="Optima"/>
              </a:rPr>
              <a:t>Algunas heridas toman más tiempo en cerrarse que otras, pero los rencores y resentimientos sólo alejan el </a:t>
            </a:r>
            <a:r>
              <a:rPr lang="es-ES" sz="2400" dirty="0" smtClean="0">
                <a:latin typeface="Optima"/>
                <a:cs typeface="Optima"/>
              </a:rPr>
              <a:t>amor</a:t>
            </a:r>
            <a:r>
              <a:rPr lang="es-CL" sz="2400" dirty="0" smtClean="0">
                <a:latin typeface="Optima"/>
                <a:cs typeface="Optima"/>
              </a:rPr>
              <a:t>. Pide perdón. </a:t>
            </a:r>
          </a:p>
          <a:p>
            <a:endParaRPr lang="es-CL" sz="2400" dirty="0">
              <a:latin typeface="Optima"/>
              <a:cs typeface="Optima"/>
            </a:endParaRPr>
          </a:p>
          <a:p>
            <a:r>
              <a:rPr lang="es-CL" sz="2400" b="1" dirty="0" smtClean="0">
                <a:latin typeface="Optima"/>
                <a:cs typeface="Optima"/>
              </a:rPr>
              <a:t>Pedir ayuda a Dios para perdonar y olvidar. </a:t>
            </a:r>
            <a:r>
              <a:rPr lang="es-ES" sz="2400" dirty="0">
                <a:latin typeface="Optima"/>
                <a:cs typeface="Optima"/>
              </a:rPr>
              <a:t>Piensa </a:t>
            </a:r>
            <a:r>
              <a:rPr lang="es-ES" sz="2400" dirty="0" smtClean="0">
                <a:latin typeface="Optima"/>
                <a:cs typeface="Optima"/>
              </a:rPr>
              <a:t>en </a:t>
            </a:r>
            <a:r>
              <a:rPr lang="es-ES" sz="2400" dirty="0">
                <a:latin typeface="Optima"/>
                <a:cs typeface="Optima"/>
              </a:rPr>
              <a:t>todo lo bueno del pasado y vive el día </a:t>
            </a:r>
            <a:r>
              <a:rPr lang="es-ES" sz="2400" dirty="0" smtClean="0">
                <a:latin typeface="Optima"/>
                <a:cs typeface="Optima"/>
              </a:rPr>
              <a:t>presente.</a:t>
            </a:r>
            <a:r>
              <a:rPr lang="es-CL" sz="2400" dirty="0" smtClean="0">
                <a:latin typeface="Optima"/>
                <a:cs typeface="Optima"/>
              </a:rPr>
              <a:t> No acumules una lista de agravios. </a:t>
            </a:r>
          </a:p>
          <a:p>
            <a:pPr marL="0" indent="0">
              <a:buNone/>
            </a:pPr>
            <a:r>
              <a:rPr lang="es-CL" sz="2400" dirty="0">
                <a:latin typeface="Optima"/>
                <a:cs typeface="Optima"/>
              </a:rPr>
              <a:t>	</a:t>
            </a:r>
            <a:endParaRPr lang="es-ES" sz="2400" dirty="0">
              <a:latin typeface="Optima"/>
              <a:cs typeface="Optima"/>
            </a:endParaRPr>
          </a:p>
        </p:txBody>
      </p:sp>
      <p:sp>
        <p:nvSpPr>
          <p:cNvPr id="11" name="Título 2"/>
          <p:cNvSpPr>
            <a:spLocks noGrp="1"/>
          </p:cNvSpPr>
          <p:nvPr>
            <p:ph type="title"/>
          </p:nvPr>
        </p:nvSpPr>
        <p:spPr>
          <a:xfrm>
            <a:off x="457200" y="173628"/>
            <a:ext cx="8229600" cy="1143000"/>
          </a:xfrm>
        </p:spPr>
        <p:txBody>
          <a:bodyPr/>
          <a:lstStyle/>
          <a:p>
            <a:r>
              <a:rPr lang="es-ES" dirty="0">
                <a:solidFill>
                  <a:srgbClr val="3366FF"/>
                </a:solidFill>
                <a:latin typeface="Optima"/>
                <a:cs typeface="Optima"/>
              </a:rPr>
              <a:t>9</a:t>
            </a:r>
            <a:r>
              <a:rPr lang="es-ES" dirty="0" smtClean="0">
                <a:solidFill>
                  <a:srgbClr val="3366FF"/>
                </a:solidFill>
                <a:latin typeface="Optima"/>
                <a:cs typeface="Optima"/>
              </a:rPr>
              <a:t>. Ser amigos que perdonan</a:t>
            </a:r>
            <a:endParaRPr lang="es-ES" dirty="0">
              <a:solidFill>
                <a:srgbClr val="3366FF"/>
              </a:solidFill>
            </a:endParaRPr>
          </a:p>
        </p:txBody>
      </p:sp>
    </p:spTree>
    <p:extLst>
      <p:ext uri="{BB962C8B-B14F-4D97-AF65-F5344CB8AC3E}">
        <p14:creationId xmlns:p14="http://schemas.microsoft.com/office/powerpoint/2010/main" val="412133097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468313" y="187325"/>
            <a:ext cx="360362"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5" name="Rectangle 8"/>
          <p:cNvSpPr>
            <a:spLocks noChangeArrowheads="1"/>
          </p:cNvSpPr>
          <p:nvPr/>
        </p:nvSpPr>
        <p:spPr bwMode="auto">
          <a:xfrm>
            <a:off x="468313" y="692150"/>
            <a:ext cx="360362"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6" name="Rectangle 9"/>
          <p:cNvSpPr>
            <a:spLocks noChangeArrowheads="1"/>
          </p:cNvSpPr>
          <p:nvPr/>
        </p:nvSpPr>
        <p:spPr bwMode="auto">
          <a:xfrm>
            <a:off x="8388350" y="5732463"/>
            <a:ext cx="360363"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7" name="Rectangle 10"/>
          <p:cNvSpPr>
            <a:spLocks noChangeArrowheads="1"/>
          </p:cNvSpPr>
          <p:nvPr/>
        </p:nvSpPr>
        <p:spPr bwMode="auto">
          <a:xfrm>
            <a:off x="8388350" y="6237288"/>
            <a:ext cx="360363"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8" name="Rectangle 11"/>
          <p:cNvSpPr>
            <a:spLocks noChangeArrowheads="1"/>
          </p:cNvSpPr>
          <p:nvPr/>
        </p:nvSpPr>
        <p:spPr bwMode="auto">
          <a:xfrm>
            <a:off x="-36513" y="6308725"/>
            <a:ext cx="6227763" cy="73025"/>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9" name="Rectangle 12"/>
          <p:cNvSpPr>
            <a:spLocks noChangeArrowheads="1"/>
          </p:cNvSpPr>
          <p:nvPr/>
        </p:nvSpPr>
        <p:spPr bwMode="auto">
          <a:xfrm>
            <a:off x="-36513" y="6453188"/>
            <a:ext cx="6804026" cy="71437"/>
          </a:xfrm>
          <a:prstGeom prst="rect">
            <a:avLst/>
          </a:prstGeom>
          <a:solidFill>
            <a:srgbClr val="3366FF"/>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3" name="Título 2"/>
          <p:cNvSpPr>
            <a:spLocks noGrp="1"/>
          </p:cNvSpPr>
          <p:nvPr>
            <p:ph type="title"/>
          </p:nvPr>
        </p:nvSpPr>
        <p:spPr/>
        <p:txBody>
          <a:bodyPr/>
          <a:lstStyle/>
          <a:p>
            <a:r>
              <a:rPr lang="es-ES" dirty="0" smtClean="0">
                <a:solidFill>
                  <a:srgbClr val="3366FF"/>
                </a:solidFill>
                <a:latin typeface="Optima"/>
                <a:cs typeface="Optima"/>
              </a:rPr>
              <a:t>10. Apuesta por el amor</a:t>
            </a:r>
            <a:endParaRPr lang="es-ES" dirty="0"/>
          </a:p>
        </p:txBody>
      </p:sp>
      <p:sp>
        <p:nvSpPr>
          <p:cNvPr id="11" name="Rectangle 4"/>
          <p:cNvSpPr>
            <a:spLocks noGrp="1" noChangeArrowheads="1"/>
          </p:cNvSpPr>
          <p:nvPr>
            <p:ph idx="1"/>
          </p:nvPr>
        </p:nvSpPr>
        <p:spPr>
          <a:xfrm>
            <a:off x="457200" y="1600200"/>
            <a:ext cx="8229600" cy="4995863"/>
          </a:xfrm>
        </p:spPr>
        <p:txBody>
          <a:bodyPr rtlCol="0">
            <a:noAutofit/>
          </a:bodyPr>
          <a:lstStyle/>
          <a:p>
            <a:pPr eaLnBrk="1" fontAlgn="auto" hangingPunct="1">
              <a:lnSpc>
                <a:spcPct val="90000"/>
              </a:lnSpc>
              <a:spcAft>
                <a:spcPts val="0"/>
              </a:spcAft>
              <a:buFontTx/>
              <a:buNone/>
              <a:defRPr/>
            </a:pPr>
            <a:r>
              <a:rPr lang="es-ES" sz="2400" dirty="0" smtClean="0">
                <a:latin typeface="Optima"/>
                <a:ea typeface="+mn-ea"/>
                <a:cs typeface="Optima"/>
              </a:rPr>
              <a:t>	En </a:t>
            </a:r>
            <a:r>
              <a:rPr lang="es-ES" sz="2400" dirty="0">
                <a:latin typeface="Optima"/>
                <a:ea typeface="+mn-ea"/>
                <a:cs typeface="Optima"/>
              </a:rPr>
              <a:t>todo matrimonio hay momentos dif</a:t>
            </a:r>
            <a:r>
              <a:rPr lang="es-ES" altLang="ja-JP" sz="2400" dirty="0">
                <a:latin typeface="Optima"/>
                <a:ea typeface="+mn-ea"/>
                <a:cs typeface="Optima"/>
              </a:rPr>
              <a:t>íciles</a:t>
            </a:r>
            <a:r>
              <a:rPr lang="es-ES" sz="2400" dirty="0">
                <a:latin typeface="Optima"/>
                <a:ea typeface="+mn-ea"/>
                <a:cs typeface="Optima"/>
              </a:rPr>
              <a:t> que </a:t>
            </a:r>
            <a:r>
              <a:rPr lang="es-ES" sz="2400" dirty="0" smtClean="0">
                <a:latin typeface="Optima"/>
                <a:ea typeface="+mn-ea"/>
                <a:cs typeface="Optima"/>
              </a:rPr>
              <a:t>son completamente </a:t>
            </a:r>
            <a:r>
              <a:rPr lang="es-ES" sz="2400" dirty="0">
                <a:latin typeface="Optima"/>
                <a:ea typeface="+mn-ea"/>
                <a:cs typeface="Optima"/>
              </a:rPr>
              <a:t>normales, parte del proceso de maduraci</a:t>
            </a:r>
            <a:r>
              <a:rPr lang="es-ES" altLang="ja-JP" sz="2400" dirty="0">
                <a:latin typeface="Optima"/>
                <a:ea typeface="+mn-ea"/>
                <a:cs typeface="Optima"/>
              </a:rPr>
              <a:t>ón de la vida de la pareja</a:t>
            </a:r>
            <a:r>
              <a:rPr lang="es-ES" altLang="ja-JP" sz="2400" dirty="0" smtClean="0">
                <a:latin typeface="Optima"/>
                <a:ea typeface="+mn-ea"/>
                <a:cs typeface="Optima"/>
              </a:rPr>
              <a:t>.</a:t>
            </a:r>
          </a:p>
          <a:p>
            <a:pPr eaLnBrk="1" fontAlgn="auto" hangingPunct="1">
              <a:lnSpc>
                <a:spcPct val="90000"/>
              </a:lnSpc>
              <a:spcAft>
                <a:spcPts val="0"/>
              </a:spcAft>
              <a:buFontTx/>
              <a:buNone/>
              <a:defRPr/>
            </a:pPr>
            <a:endParaRPr lang="es-ES" altLang="ja-JP" sz="2400" dirty="0" smtClean="0">
              <a:latin typeface="Optima"/>
              <a:ea typeface="+mn-ea"/>
              <a:cs typeface="Optima"/>
            </a:endParaRPr>
          </a:p>
          <a:p>
            <a:pPr eaLnBrk="1" fontAlgn="auto" hangingPunct="1">
              <a:lnSpc>
                <a:spcPct val="90000"/>
              </a:lnSpc>
              <a:spcAft>
                <a:spcPts val="0"/>
              </a:spcAft>
              <a:buFontTx/>
              <a:buNone/>
              <a:defRPr/>
            </a:pPr>
            <a:r>
              <a:rPr lang="es-ES" altLang="ja-JP" sz="2400" dirty="0" smtClean="0">
                <a:latin typeface="Optima"/>
                <a:ea typeface="+mn-ea"/>
                <a:cs typeface="Optima"/>
              </a:rPr>
              <a:t>	</a:t>
            </a:r>
            <a:r>
              <a:rPr lang="es-ES" sz="2400" dirty="0" smtClean="0">
                <a:latin typeface="Optima"/>
                <a:ea typeface="+mn-ea"/>
                <a:cs typeface="Optima"/>
              </a:rPr>
              <a:t>El </a:t>
            </a:r>
            <a:r>
              <a:rPr lang="es-ES" sz="2400" dirty="0">
                <a:latin typeface="Optima"/>
                <a:ea typeface="+mn-ea"/>
                <a:cs typeface="Optima"/>
              </a:rPr>
              <a:t>remedio no es la separaci</a:t>
            </a:r>
            <a:r>
              <a:rPr lang="es-ES" altLang="ja-JP" sz="2400" dirty="0">
                <a:latin typeface="Optima"/>
                <a:ea typeface="+mn-ea"/>
                <a:cs typeface="Optima"/>
              </a:rPr>
              <a:t>ón, sino la LUCHA por re encantarse. </a:t>
            </a:r>
            <a:endParaRPr lang="es-ES" altLang="ja-JP" sz="2400" dirty="0" smtClean="0">
              <a:latin typeface="Optima"/>
              <a:ea typeface="+mn-ea"/>
              <a:cs typeface="Optima"/>
            </a:endParaRPr>
          </a:p>
          <a:p>
            <a:pPr eaLnBrk="1" fontAlgn="auto" hangingPunct="1">
              <a:lnSpc>
                <a:spcPct val="90000"/>
              </a:lnSpc>
              <a:spcAft>
                <a:spcPts val="0"/>
              </a:spcAft>
              <a:buFontTx/>
              <a:buNone/>
              <a:defRPr/>
            </a:pPr>
            <a:endParaRPr lang="es-ES" altLang="ja-JP" sz="2400" dirty="0" smtClean="0">
              <a:latin typeface="Optima"/>
              <a:ea typeface="+mn-ea"/>
              <a:cs typeface="Optima"/>
            </a:endParaRPr>
          </a:p>
          <a:p>
            <a:pPr eaLnBrk="1" fontAlgn="auto" hangingPunct="1">
              <a:lnSpc>
                <a:spcPct val="90000"/>
              </a:lnSpc>
              <a:spcAft>
                <a:spcPts val="0"/>
              </a:spcAft>
              <a:buFontTx/>
              <a:buNone/>
              <a:defRPr/>
            </a:pPr>
            <a:r>
              <a:rPr lang="es-ES_tradnl" sz="2400" dirty="0" smtClean="0">
                <a:latin typeface="Optima"/>
                <a:ea typeface="+mn-ea"/>
                <a:cs typeface="Optima"/>
              </a:rPr>
              <a:t>	Vuelve </a:t>
            </a:r>
            <a:r>
              <a:rPr lang="es-ES_tradnl" sz="2400" dirty="0">
                <a:latin typeface="Optima"/>
                <a:ea typeface="+mn-ea"/>
                <a:cs typeface="Optima"/>
              </a:rPr>
              <a:t>a apostar por el AMOR. </a:t>
            </a:r>
            <a:endParaRPr lang="es-ES_tradnl" sz="2400" dirty="0" smtClean="0">
              <a:latin typeface="Optima"/>
              <a:ea typeface="+mn-ea"/>
              <a:cs typeface="Optima"/>
            </a:endParaRPr>
          </a:p>
          <a:p>
            <a:pPr>
              <a:lnSpc>
                <a:spcPct val="90000"/>
              </a:lnSpc>
              <a:buNone/>
              <a:defRPr/>
            </a:pPr>
            <a:r>
              <a:rPr lang="es-ES_tradnl" altLang="ja-JP" sz="2400" dirty="0" smtClean="0">
                <a:latin typeface="Optima"/>
                <a:cs typeface="Optima"/>
              </a:rPr>
              <a:t>	Si </a:t>
            </a:r>
            <a:r>
              <a:rPr lang="es-ES_tradnl" altLang="ja-JP" sz="2400" dirty="0">
                <a:latin typeface="Optima"/>
                <a:cs typeface="Optima"/>
              </a:rPr>
              <a:t>es necesario, busca AYUDA.</a:t>
            </a:r>
            <a:endParaRPr lang="es-ES_tradnl" sz="2400" dirty="0">
              <a:latin typeface="Optima"/>
              <a:cs typeface="Optima"/>
            </a:endParaRPr>
          </a:p>
          <a:p>
            <a:pPr eaLnBrk="1" fontAlgn="auto" hangingPunct="1">
              <a:lnSpc>
                <a:spcPct val="90000"/>
              </a:lnSpc>
              <a:spcAft>
                <a:spcPts val="0"/>
              </a:spcAft>
              <a:buFontTx/>
              <a:buNone/>
              <a:defRPr/>
            </a:pPr>
            <a:r>
              <a:rPr lang="es-ES_tradnl" sz="2400" dirty="0" smtClean="0">
                <a:latin typeface="Optima"/>
                <a:ea typeface="+mn-ea"/>
                <a:cs typeface="Optima"/>
              </a:rPr>
              <a:t>	</a:t>
            </a:r>
          </a:p>
          <a:p>
            <a:pPr eaLnBrk="1" fontAlgn="auto" hangingPunct="1">
              <a:lnSpc>
                <a:spcPct val="90000"/>
              </a:lnSpc>
              <a:spcAft>
                <a:spcPts val="0"/>
              </a:spcAft>
              <a:buFontTx/>
              <a:buNone/>
              <a:defRPr/>
            </a:pPr>
            <a:r>
              <a:rPr lang="es-ES_tradnl" sz="2400" dirty="0">
                <a:latin typeface="Optima"/>
                <a:cs typeface="Optima"/>
              </a:rPr>
              <a:t>	</a:t>
            </a:r>
            <a:r>
              <a:rPr lang="es-ES_tradnl" sz="2400" dirty="0" smtClean="0">
                <a:latin typeface="Optima"/>
                <a:ea typeface="+mn-ea"/>
                <a:cs typeface="Optima"/>
              </a:rPr>
              <a:t>Dec</a:t>
            </a:r>
            <a:r>
              <a:rPr lang="es-ES_tradnl" altLang="ja-JP" sz="2400" dirty="0" smtClean="0">
                <a:latin typeface="Optima"/>
                <a:ea typeface="+mn-ea"/>
                <a:cs typeface="Optima"/>
              </a:rPr>
              <a:t>ídete </a:t>
            </a:r>
            <a:r>
              <a:rPr lang="es-ES_tradnl" altLang="ja-JP" sz="2400" dirty="0">
                <a:latin typeface="Optima"/>
                <a:ea typeface="+mn-ea"/>
                <a:cs typeface="Optima"/>
              </a:rPr>
              <a:t>a QUERER QUERER. </a:t>
            </a:r>
            <a:endParaRPr lang="es-ES_tradnl" altLang="ja-JP" sz="2400" dirty="0" smtClean="0">
              <a:latin typeface="Optima"/>
              <a:ea typeface="+mn-ea"/>
              <a:cs typeface="Optima"/>
            </a:endParaRPr>
          </a:p>
          <a:p>
            <a:pPr>
              <a:lnSpc>
                <a:spcPct val="90000"/>
              </a:lnSpc>
              <a:buNone/>
              <a:defRPr/>
            </a:pPr>
            <a:r>
              <a:rPr lang="es-ES" sz="2400" u="sng" dirty="0" smtClean="0">
                <a:hlinkClick r:id="rId2"/>
              </a:rPr>
              <a:t>	http</a:t>
            </a:r>
            <a:r>
              <a:rPr lang="es-ES" sz="2400" u="sng" dirty="0">
                <a:hlinkClick r:id="rId2"/>
              </a:rPr>
              <a:t>://www.youtube.com/watch?v=</a:t>
            </a:r>
            <a:r>
              <a:rPr lang="es-ES" sz="2400" u="sng" dirty="0" smtClean="0">
                <a:hlinkClick r:id="rId2"/>
              </a:rPr>
              <a:t>OFmw91X2QhA</a:t>
            </a:r>
            <a:endParaRPr lang="es-ES" sz="2400" u="sng" dirty="0" smtClean="0"/>
          </a:p>
          <a:p>
            <a:pPr>
              <a:lnSpc>
                <a:spcPct val="90000"/>
              </a:lnSpc>
              <a:buNone/>
              <a:defRPr/>
            </a:pPr>
            <a:endParaRPr lang="es-ES" sz="2400" u="sng" dirty="0" smtClean="0"/>
          </a:p>
          <a:p>
            <a:pPr>
              <a:lnSpc>
                <a:spcPct val="90000"/>
              </a:lnSpc>
              <a:buNone/>
              <a:defRPr/>
            </a:pPr>
            <a:endParaRPr lang="es-ES_tradnl" sz="2400" dirty="0">
              <a:latin typeface="Optima"/>
              <a:ea typeface="+mn-ea"/>
              <a:cs typeface="Optima"/>
            </a:endParaRPr>
          </a:p>
        </p:txBody>
      </p:sp>
    </p:spTree>
    <p:extLst>
      <p:ext uri="{BB962C8B-B14F-4D97-AF65-F5344CB8AC3E}">
        <p14:creationId xmlns:p14="http://schemas.microsoft.com/office/powerpoint/2010/main" val="412133097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468313" y="187325"/>
            <a:ext cx="360362"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5" name="Rectangle 8"/>
          <p:cNvSpPr>
            <a:spLocks noChangeArrowheads="1"/>
          </p:cNvSpPr>
          <p:nvPr/>
        </p:nvSpPr>
        <p:spPr bwMode="auto">
          <a:xfrm>
            <a:off x="468313" y="692150"/>
            <a:ext cx="360362"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6" name="Rectangle 9"/>
          <p:cNvSpPr>
            <a:spLocks noChangeArrowheads="1"/>
          </p:cNvSpPr>
          <p:nvPr/>
        </p:nvSpPr>
        <p:spPr bwMode="auto">
          <a:xfrm>
            <a:off x="8388350" y="5732463"/>
            <a:ext cx="360363"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7" name="Rectangle 10"/>
          <p:cNvSpPr>
            <a:spLocks noChangeArrowheads="1"/>
          </p:cNvSpPr>
          <p:nvPr/>
        </p:nvSpPr>
        <p:spPr bwMode="auto">
          <a:xfrm>
            <a:off x="8388350" y="6237288"/>
            <a:ext cx="360363"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8" name="Rectangle 11"/>
          <p:cNvSpPr>
            <a:spLocks noChangeArrowheads="1"/>
          </p:cNvSpPr>
          <p:nvPr/>
        </p:nvSpPr>
        <p:spPr bwMode="auto">
          <a:xfrm>
            <a:off x="-36513" y="6308725"/>
            <a:ext cx="6227763" cy="73025"/>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9" name="Rectangle 12"/>
          <p:cNvSpPr>
            <a:spLocks noChangeArrowheads="1"/>
          </p:cNvSpPr>
          <p:nvPr/>
        </p:nvSpPr>
        <p:spPr bwMode="auto">
          <a:xfrm>
            <a:off x="-36513" y="6453188"/>
            <a:ext cx="6804026" cy="71437"/>
          </a:xfrm>
          <a:prstGeom prst="rect">
            <a:avLst/>
          </a:prstGeom>
          <a:solidFill>
            <a:srgbClr val="3366FF"/>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3" name="Título 2"/>
          <p:cNvSpPr>
            <a:spLocks noGrp="1"/>
          </p:cNvSpPr>
          <p:nvPr>
            <p:ph type="title"/>
          </p:nvPr>
        </p:nvSpPr>
        <p:spPr>
          <a:xfrm>
            <a:off x="760251" y="274638"/>
            <a:ext cx="8229600" cy="1143000"/>
          </a:xfrm>
        </p:spPr>
        <p:txBody>
          <a:bodyPr>
            <a:normAutofit fontScale="90000"/>
          </a:bodyPr>
          <a:lstStyle/>
          <a:p>
            <a:r>
              <a:rPr lang="es-ES" dirty="0" smtClean="0">
                <a:solidFill>
                  <a:srgbClr val="3366FF"/>
                </a:solidFill>
                <a:latin typeface="Optima"/>
                <a:cs typeface="Optima"/>
              </a:rPr>
              <a:t>Dios es parte de nuestro matrimonio</a:t>
            </a:r>
            <a:endParaRPr lang="es-ES" dirty="0"/>
          </a:p>
        </p:txBody>
      </p:sp>
      <p:sp>
        <p:nvSpPr>
          <p:cNvPr id="11" name="Rectangle 4"/>
          <p:cNvSpPr txBox="1">
            <a:spLocks noChangeArrowheads="1"/>
          </p:cNvSpPr>
          <p:nvPr/>
        </p:nvSpPr>
        <p:spPr>
          <a:xfrm>
            <a:off x="609600" y="1524000"/>
            <a:ext cx="8534400" cy="4419600"/>
          </a:xfrm>
          <a:prstGeom prst="rect">
            <a:avLst/>
          </a:prstGeom>
        </p:spPr>
        <p:txBody>
          <a:bodyPr rtlCol="0">
            <a:normAutofit fontScale="6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90000"/>
              </a:lnSpc>
              <a:defRPr/>
            </a:pPr>
            <a:r>
              <a:rPr lang="es-ES" sz="3647" dirty="0" smtClean="0">
                <a:latin typeface="Optima"/>
                <a:cs typeface="Optima"/>
              </a:rPr>
              <a:t>No nos faltar</a:t>
            </a:r>
            <a:r>
              <a:rPr lang="es-ES" altLang="ja-JP" sz="3647" dirty="0" smtClean="0">
                <a:latin typeface="Optima"/>
                <a:cs typeface="Optima"/>
              </a:rPr>
              <a:t>á la ayuda de Dios.</a:t>
            </a:r>
          </a:p>
          <a:p>
            <a:pPr>
              <a:lnSpc>
                <a:spcPct val="90000"/>
              </a:lnSpc>
              <a:defRPr/>
            </a:pPr>
            <a:endParaRPr lang="es-ES" altLang="ja-JP" sz="3647" dirty="0" smtClean="0">
              <a:latin typeface="Optima"/>
              <a:cs typeface="Optima"/>
            </a:endParaRPr>
          </a:p>
          <a:p>
            <a:pPr>
              <a:lnSpc>
                <a:spcPct val="120000"/>
              </a:lnSpc>
              <a:defRPr/>
            </a:pPr>
            <a:r>
              <a:rPr lang="es-ES" altLang="ja-JP" sz="3647" dirty="0" smtClean="0">
                <a:latin typeface="Optima"/>
                <a:cs typeface="Optima"/>
              </a:rPr>
              <a:t>Los matrimonios son hoy </a:t>
            </a:r>
            <a:r>
              <a:rPr lang="es-ES" sz="3647" dirty="0" smtClean="0">
                <a:latin typeface="Optima"/>
                <a:cs typeface="Optima"/>
              </a:rPr>
              <a:t>testimonio -sobre todo para los hijos y la juventud- de que el amor verdadero, bueno y bello es posible entre nosotros. </a:t>
            </a:r>
          </a:p>
          <a:p>
            <a:pPr>
              <a:lnSpc>
                <a:spcPct val="120000"/>
              </a:lnSpc>
              <a:defRPr/>
            </a:pPr>
            <a:endParaRPr lang="es-ES" sz="3647" dirty="0" smtClean="0">
              <a:latin typeface="Optima"/>
              <a:cs typeface="Optima"/>
            </a:endParaRPr>
          </a:p>
          <a:p>
            <a:pPr>
              <a:lnSpc>
                <a:spcPct val="120000"/>
              </a:lnSpc>
              <a:defRPr/>
            </a:pPr>
            <a:r>
              <a:rPr lang="es-ES" sz="3647" dirty="0" smtClean="0">
                <a:latin typeface="Optima"/>
                <a:cs typeface="Optima"/>
              </a:rPr>
              <a:t>Pidamos todos los d</a:t>
            </a:r>
            <a:r>
              <a:rPr lang="es-ES" altLang="ja-JP" sz="3647" dirty="0" smtClean="0">
                <a:latin typeface="Optima"/>
                <a:cs typeface="Optima"/>
              </a:rPr>
              <a:t>ías</a:t>
            </a:r>
            <a:r>
              <a:rPr lang="es-ES" sz="3647" dirty="0" smtClean="0">
                <a:latin typeface="Optima"/>
                <a:cs typeface="Optima"/>
              </a:rPr>
              <a:t> ayuda a Dios para que nuestro matrimonio sea imagen del amor de Dios. </a:t>
            </a:r>
          </a:p>
          <a:p>
            <a:pPr>
              <a:lnSpc>
                <a:spcPct val="120000"/>
              </a:lnSpc>
              <a:defRPr/>
            </a:pPr>
            <a:endParaRPr lang="es-ES" sz="2400" dirty="0" smtClean="0">
              <a:latin typeface="Optima"/>
              <a:cs typeface="Optima"/>
            </a:endParaRPr>
          </a:p>
          <a:p>
            <a:pPr>
              <a:lnSpc>
                <a:spcPct val="120000"/>
              </a:lnSpc>
              <a:defRPr/>
            </a:pPr>
            <a:r>
              <a:rPr lang="es-ES" sz="3742" dirty="0" smtClean="0">
                <a:latin typeface="Optima"/>
                <a:cs typeface="Optima"/>
              </a:rPr>
              <a:t>Pide a Dios por tu marido, por tu mujer:</a:t>
            </a:r>
            <a:r>
              <a:rPr lang="es-ES" altLang="ja-JP" sz="3871" dirty="0" smtClean="0">
                <a:latin typeface="Optima"/>
                <a:cs typeface="Optima"/>
              </a:rPr>
              <a:t> </a:t>
            </a:r>
            <a:r>
              <a:rPr lang="es-ES" altLang="ja-JP" sz="3613" dirty="0" smtClean="0">
                <a:latin typeface="Optima"/>
                <a:cs typeface="Optima"/>
              </a:rPr>
              <a:t>que te enseñe a quererlo, a quererla, con amor verdadero, que sabe darse totalmente al otro.</a:t>
            </a:r>
            <a:r>
              <a:rPr lang="es-ES" sz="3613" dirty="0" smtClean="0">
                <a:latin typeface="Optima"/>
                <a:cs typeface="Optima"/>
              </a:rPr>
              <a:t> </a:t>
            </a:r>
            <a:endParaRPr lang="es-ES_tradnl" sz="2000" b="1" dirty="0">
              <a:solidFill>
                <a:srgbClr val="DD2651"/>
              </a:solidFill>
              <a:latin typeface="Times New Roman" pitchFamily="-65" charset="0"/>
            </a:endParaRPr>
          </a:p>
        </p:txBody>
      </p:sp>
    </p:spTree>
    <p:extLst>
      <p:ext uri="{BB962C8B-B14F-4D97-AF65-F5344CB8AC3E}">
        <p14:creationId xmlns:p14="http://schemas.microsoft.com/office/powerpoint/2010/main" val="412133097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468313" y="187325"/>
            <a:ext cx="360362"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5" name="Rectangle 8"/>
          <p:cNvSpPr>
            <a:spLocks noChangeArrowheads="1"/>
          </p:cNvSpPr>
          <p:nvPr/>
        </p:nvSpPr>
        <p:spPr bwMode="auto">
          <a:xfrm>
            <a:off x="468313" y="692150"/>
            <a:ext cx="360362"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6" name="Rectangle 9"/>
          <p:cNvSpPr>
            <a:spLocks noChangeArrowheads="1"/>
          </p:cNvSpPr>
          <p:nvPr/>
        </p:nvSpPr>
        <p:spPr bwMode="auto">
          <a:xfrm>
            <a:off x="8388350" y="5732463"/>
            <a:ext cx="360363"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7" name="Rectangle 10"/>
          <p:cNvSpPr>
            <a:spLocks noChangeArrowheads="1"/>
          </p:cNvSpPr>
          <p:nvPr/>
        </p:nvSpPr>
        <p:spPr bwMode="auto">
          <a:xfrm>
            <a:off x="8388350" y="6237288"/>
            <a:ext cx="360363"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8" name="Rectangle 11"/>
          <p:cNvSpPr>
            <a:spLocks noChangeArrowheads="1"/>
          </p:cNvSpPr>
          <p:nvPr/>
        </p:nvSpPr>
        <p:spPr bwMode="auto">
          <a:xfrm>
            <a:off x="-36513" y="6308725"/>
            <a:ext cx="6227763" cy="73025"/>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9" name="Rectangle 12"/>
          <p:cNvSpPr>
            <a:spLocks noChangeArrowheads="1"/>
          </p:cNvSpPr>
          <p:nvPr/>
        </p:nvSpPr>
        <p:spPr bwMode="auto">
          <a:xfrm>
            <a:off x="-36513" y="6453188"/>
            <a:ext cx="6804026" cy="71437"/>
          </a:xfrm>
          <a:prstGeom prst="rect">
            <a:avLst/>
          </a:prstGeom>
          <a:solidFill>
            <a:srgbClr val="3366FF"/>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10" name="Marcador de contenido 2"/>
          <p:cNvSpPr>
            <a:spLocks noGrp="1"/>
          </p:cNvSpPr>
          <p:nvPr>
            <p:ph idx="1"/>
          </p:nvPr>
        </p:nvSpPr>
        <p:spPr>
          <a:xfrm>
            <a:off x="828675" y="187325"/>
            <a:ext cx="7669728" cy="6265863"/>
          </a:xfrm>
        </p:spPr>
        <p:txBody>
          <a:bodyPr>
            <a:normAutofit fontScale="55000" lnSpcReduction="20000"/>
          </a:bodyPr>
          <a:lstStyle/>
          <a:p>
            <a:pPr marL="0" indent="0">
              <a:buNone/>
            </a:pPr>
            <a:endParaRPr lang="es-CL" sz="3800" dirty="0" smtClean="0"/>
          </a:p>
          <a:p>
            <a:pPr marL="0" indent="0" algn="ctr">
              <a:buNone/>
            </a:pPr>
            <a:r>
              <a:rPr lang="es-ES" sz="4400" b="1" dirty="0" smtClean="0">
                <a:latin typeface="Optima"/>
                <a:cs typeface="Optima"/>
              </a:rPr>
              <a:t>	El ser humano tiene </a:t>
            </a:r>
          </a:p>
          <a:p>
            <a:pPr marL="0" indent="0" algn="ctr">
              <a:buNone/>
            </a:pPr>
            <a:r>
              <a:rPr lang="es-ES" sz="4400" b="1" dirty="0">
                <a:latin typeface="Optima"/>
                <a:cs typeface="Optima"/>
              </a:rPr>
              <a:t>	</a:t>
            </a:r>
            <a:r>
              <a:rPr lang="es-ES" sz="4400" b="1" dirty="0" smtClean="0">
                <a:latin typeface="Optima"/>
                <a:cs typeface="Optima"/>
              </a:rPr>
              <a:t>INTELIGENCIA y VOLUNTAD</a:t>
            </a:r>
            <a:r>
              <a:rPr lang="es-ES" sz="4400" dirty="0" smtClean="0">
                <a:latin typeface="Optima"/>
                <a:cs typeface="Optima"/>
              </a:rPr>
              <a:t>. </a:t>
            </a:r>
          </a:p>
          <a:p>
            <a:pPr marL="0" indent="0">
              <a:buNone/>
            </a:pPr>
            <a:endParaRPr lang="es-ES" sz="4400" dirty="0" smtClean="0">
              <a:latin typeface="Optima"/>
              <a:cs typeface="Optima"/>
            </a:endParaRPr>
          </a:p>
          <a:p>
            <a:pPr marL="0" indent="0" algn="ctr">
              <a:buNone/>
            </a:pPr>
            <a:r>
              <a:rPr lang="es-ES" sz="4400" dirty="0" smtClean="0">
                <a:latin typeface="Optima"/>
                <a:cs typeface="Optima"/>
              </a:rPr>
              <a:t>El amor es un afecto que depende de nuestra inteligencia, y de nuestra </a:t>
            </a:r>
            <a:r>
              <a:rPr lang="es-ES" sz="4400" b="1" u="sng" dirty="0" smtClean="0">
                <a:latin typeface="Optima"/>
                <a:cs typeface="Optima"/>
              </a:rPr>
              <a:t>voluntad</a:t>
            </a:r>
            <a:r>
              <a:rPr lang="es-ES" sz="4400" dirty="0" smtClean="0">
                <a:latin typeface="Optima"/>
                <a:cs typeface="Optima"/>
              </a:rPr>
              <a:t>.  </a:t>
            </a:r>
          </a:p>
          <a:p>
            <a:pPr marL="0" indent="0" algn="ctr">
              <a:buNone/>
            </a:pPr>
            <a:endParaRPr lang="es-ES" sz="4400" dirty="0">
              <a:latin typeface="Optima"/>
              <a:cs typeface="Optima"/>
            </a:endParaRPr>
          </a:p>
          <a:p>
            <a:pPr marL="0" indent="0" algn="ctr">
              <a:buNone/>
            </a:pPr>
            <a:r>
              <a:rPr lang="es-ES" sz="4400" dirty="0" smtClean="0">
                <a:latin typeface="Optima"/>
                <a:cs typeface="Optima"/>
              </a:rPr>
              <a:t>El amor depende de la VOLUNTAD de QUERER. </a:t>
            </a:r>
          </a:p>
          <a:p>
            <a:pPr marL="0" indent="0" algn="ctr">
              <a:buNone/>
            </a:pPr>
            <a:r>
              <a:rPr lang="es-ES" sz="4400" b="1" dirty="0" smtClean="0">
                <a:latin typeface="Optima"/>
                <a:cs typeface="Optima"/>
              </a:rPr>
              <a:t>		</a:t>
            </a:r>
          </a:p>
          <a:p>
            <a:pPr marL="0" indent="0" algn="ctr">
              <a:buNone/>
            </a:pPr>
            <a:r>
              <a:rPr lang="es-ES" sz="4400" b="1" dirty="0" smtClean="0">
                <a:latin typeface="Optima"/>
                <a:cs typeface="Optima"/>
              </a:rPr>
              <a:t>			Yo Quiero Querer al otro</a:t>
            </a:r>
            <a:r>
              <a:rPr lang="es-ES" sz="4400" dirty="0" smtClean="0">
                <a:latin typeface="Optima"/>
                <a:cs typeface="Optima"/>
              </a:rPr>
              <a:t>. </a:t>
            </a:r>
          </a:p>
          <a:p>
            <a:pPr marL="0" indent="0" algn="ctr">
              <a:buNone/>
            </a:pPr>
            <a:r>
              <a:rPr lang="es-ES" sz="4400" dirty="0" smtClean="0">
                <a:latin typeface="Optima"/>
                <a:cs typeface="Optima"/>
              </a:rPr>
              <a:t>- </a:t>
            </a:r>
            <a:r>
              <a:rPr lang="es-ES" sz="4400" dirty="0">
                <a:latin typeface="Optima"/>
                <a:cs typeface="Optima"/>
              </a:rPr>
              <a:t>Novios: Me caso porque te quiero.</a:t>
            </a:r>
            <a:endParaRPr lang="es-CL" sz="4400" dirty="0">
              <a:latin typeface="Optima"/>
              <a:cs typeface="Optima"/>
            </a:endParaRPr>
          </a:p>
          <a:p>
            <a:pPr marL="0" indent="0" algn="ctr">
              <a:buNone/>
            </a:pPr>
            <a:r>
              <a:rPr lang="es-ES" sz="4400" dirty="0">
                <a:latin typeface="Optima"/>
                <a:cs typeface="Optima"/>
              </a:rPr>
              <a:t>	</a:t>
            </a:r>
            <a:r>
              <a:rPr lang="es-ES" sz="4400" dirty="0" smtClean="0">
                <a:latin typeface="Optima"/>
                <a:cs typeface="Optima"/>
              </a:rPr>
              <a:t>         - </a:t>
            </a:r>
            <a:r>
              <a:rPr lang="es-ES" sz="4400" dirty="0">
                <a:latin typeface="Optima"/>
                <a:cs typeface="Optima"/>
              </a:rPr>
              <a:t>Esposos: Te quiero porque me casé contigo.</a:t>
            </a:r>
          </a:p>
          <a:p>
            <a:pPr marL="0" indent="0" algn="ctr">
              <a:buNone/>
            </a:pPr>
            <a:endParaRPr lang="es-ES" sz="4400" dirty="0" smtClean="0">
              <a:latin typeface="Optima"/>
              <a:cs typeface="Optima"/>
            </a:endParaRPr>
          </a:p>
          <a:p>
            <a:pPr marL="0" indent="0" algn="ctr">
              <a:buNone/>
            </a:pPr>
            <a:endParaRPr lang="es-ES" sz="4400" dirty="0">
              <a:latin typeface="Optima"/>
              <a:cs typeface="Optima"/>
            </a:endParaRPr>
          </a:p>
          <a:p>
            <a:pPr marL="0" indent="0" algn="ctr">
              <a:buNone/>
            </a:pPr>
            <a:r>
              <a:rPr lang="es-ES" sz="4400" dirty="0" smtClean="0">
                <a:latin typeface="Optima"/>
                <a:cs typeface="Optima"/>
              </a:rPr>
              <a:t>			¡QUERER QUERER!</a:t>
            </a:r>
            <a:endParaRPr lang="es-CL" sz="4400" dirty="0" smtClean="0">
              <a:latin typeface="Optima"/>
              <a:cs typeface="Optima"/>
            </a:endParaRPr>
          </a:p>
          <a:p>
            <a:endParaRPr lang="es-ES" dirty="0"/>
          </a:p>
        </p:txBody>
      </p:sp>
    </p:spTree>
    <p:extLst>
      <p:ext uri="{BB962C8B-B14F-4D97-AF65-F5344CB8AC3E}">
        <p14:creationId xmlns:p14="http://schemas.microsoft.com/office/powerpoint/2010/main" val="246929838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468313" y="187325"/>
            <a:ext cx="360362"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5" name="Rectangle 8"/>
          <p:cNvSpPr>
            <a:spLocks noChangeArrowheads="1"/>
          </p:cNvSpPr>
          <p:nvPr/>
        </p:nvSpPr>
        <p:spPr bwMode="auto">
          <a:xfrm>
            <a:off x="468313" y="692150"/>
            <a:ext cx="360362"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6" name="Rectangle 9"/>
          <p:cNvSpPr>
            <a:spLocks noChangeArrowheads="1"/>
          </p:cNvSpPr>
          <p:nvPr/>
        </p:nvSpPr>
        <p:spPr bwMode="auto">
          <a:xfrm>
            <a:off x="8388350" y="5732463"/>
            <a:ext cx="360363"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7" name="Rectangle 10"/>
          <p:cNvSpPr>
            <a:spLocks noChangeArrowheads="1"/>
          </p:cNvSpPr>
          <p:nvPr/>
        </p:nvSpPr>
        <p:spPr bwMode="auto">
          <a:xfrm>
            <a:off x="8388350" y="6237288"/>
            <a:ext cx="360363"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8" name="Rectangle 11"/>
          <p:cNvSpPr>
            <a:spLocks noChangeArrowheads="1"/>
          </p:cNvSpPr>
          <p:nvPr/>
        </p:nvSpPr>
        <p:spPr bwMode="auto">
          <a:xfrm>
            <a:off x="-36513" y="6308725"/>
            <a:ext cx="6227763" cy="73025"/>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9" name="Rectangle 12"/>
          <p:cNvSpPr>
            <a:spLocks noChangeArrowheads="1"/>
          </p:cNvSpPr>
          <p:nvPr/>
        </p:nvSpPr>
        <p:spPr bwMode="auto">
          <a:xfrm>
            <a:off x="-36513" y="6453188"/>
            <a:ext cx="6804026" cy="71437"/>
          </a:xfrm>
          <a:prstGeom prst="rect">
            <a:avLst/>
          </a:prstGeom>
          <a:solidFill>
            <a:srgbClr val="3366FF"/>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11" name="Rectangle 3"/>
          <p:cNvSpPr txBox="1">
            <a:spLocks noChangeArrowheads="1"/>
          </p:cNvSpPr>
          <p:nvPr/>
        </p:nvSpPr>
        <p:spPr>
          <a:xfrm>
            <a:off x="660983" y="572130"/>
            <a:ext cx="8153400" cy="5867400"/>
          </a:xfrm>
          <a:prstGeom prst="rect">
            <a:avLst/>
          </a:prstGeom>
        </p:spPr>
        <p:txBody>
          <a:bodyPr vert="horz" lIns="91440" tIns="45720" rIns="91440" bIns="45720" rtlCol="0" anchor="ct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70000"/>
              </a:lnSpc>
            </a:pPr>
            <a:r>
              <a:rPr lang="es-ES" sz="2000" smtClean="0">
                <a:solidFill>
                  <a:srgbClr val="000000"/>
                </a:solidFill>
                <a:latin typeface="Optima"/>
                <a:cs typeface="Optima"/>
              </a:rPr>
              <a:t>	</a:t>
            </a:r>
            <a:r>
              <a:rPr lang="es-ES" sz="2000" i="1" smtClean="0">
                <a:solidFill>
                  <a:srgbClr val="000000"/>
                </a:solidFill>
                <a:latin typeface="Optima"/>
                <a:cs typeface="Optima"/>
              </a:rPr>
              <a:t>Salidas frecuentes: </a:t>
            </a:r>
            <a:r>
              <a:rPr lang="es-ES" sz="2000" smtClean="0">
                <a:solidFill>
                  <a:srgbClr val="000000"/>
                </a:solidFill>
                <a:latin typeface="Optima"/>
                <a:cs typeface="Optima"/>
              </a:rPr>
              <a:t>Ded</a:t>
            </a:r>
            <a:r>
              <a:rPr lang="es-ES" altLang="ja-JP" sz="2000" smtClean="0">
                <a:solidFill>
                  <a:srgbClr val="000000"/>
                </a:solidFill>
                <a:latin typeface="Optima"/>
                <a:cs typeface="Optima"/>
              </a:rPr>
              <a:t>íc</a:t>
            </a:r>
            <a:r>
              <a:rPr lang="es-ES" sz="2000" smtClean="0">
                <a:solidFill>
                  <a:srgbClr val="000000"/>
                </a:solidFill>
                <a:latin typeface="Optima"/>
                <a:cs typeface="Optima"/>
              </a:rPr>
              <a:t>ale tiempo.</a:t>
            </a:r>
          </a:p>
          <a:p>
            <a:pPr algn="just">
              <a:lnSpc>
                <a:spcPct val="70000"/>
              </a:lnSpc>
              <a:buFont typeface="Arial" charset="0"/>
              <a:buNone/>
            </a:pPr>
            <a:endParaRPr lang="es-ES" sz="2000" smtClean="0">
              <a:solidFill>
                <a:srgbClr val="000000"/>
              </a:solidFill>
              <a:latin typeface="Optima"/>
              <a:cs typeface="Optima"/>
            </a:endParaRPr>
          </a:p>
          <a:p>
            <a:pPr algn="just">
              <a:lnSpc>
                <a:spcPct val="70000"/>
              </a:lnSpc>
            </a:pPr>
            <a:r>
              <a:rPr lang="es-ES" sz="2000" i="1" smtClean="0">
                <a:solidFill>
                  <a:srgbClr val="000000"/>
                </a:solidFill>
                <a:latin typeface="Optima"/>
                <a:cs typeface="Optima"/>
              </a:rPr>
              <a:t>O</a:t>
            </a:r>
            <a:r>
              <a:rPr lang="es-ES" altLang="ja-JP" sz="2000" i="1" smtClean="0">
                <a:solidFill>
                  <a:srgbClr val="000000"/>
                </a:solidFill>
                <a:latin typeface="Optima"/>
                <a:cs typeface="Optima"/>
              </a:rPr>
              <a:t>í</a:t>
            </a:r>
            <a:r>
              <a:rPr lang="es-ES" sz="2000" i="1" smtClean="0">
                <a:solidFill>
                  <a:srgbClr val="000000"/>
                </a:solidFill>
                <a:latin typeface="Optima"/>
                <a:cs typeface="Optima"/>
              </a:rPr>
              <a:t>r y escuchar:   </a:t>
            </a:r>
            <a:r>
              <a:rPr lang="es-ES" sz="2000" smtClean="0">
                <a:solidFill>
                  <a:srgbClr val="000000"/>
                </a:solidFill>
                <a:latin typeface="Optima"/>
                <a:cs typeface="Optima"/>
              </a:rPr>
              <a:t>Óyelo, M</a:t>
            </a:r>
            <a:r>
              <a:rPr lang="es-ES" altLang="ja-JP" sz="2000" smtClean="0">
                <a:solidFill>
                  <a:srgbClr val="000000"/>
                </a:solidFill>
                <a:latin typeface="Optima"/>
                <a:cs typeface="Optima"/>
              </a:rPr>
              <a:t>ír</a:t>
            </a:r>
            <a:r>
              <a:rPr lang="es-ES" sz="2000" smtClean="0">
                <a:solidFill>
                  <a:srgbClr val="000000"/>
                </a:solidFill>
                <a:latin typeface="Optima"/>
                <a:cs typeface="Optima"/>
              </a:rPr>
              <a:t>ale a los ojos.</a:t>
            </a:r>
          </a:p>
          <a:p>
            <a:pPr algn="just">
              <a:lnSpc>
                <a:spcPct val="70000"/>
              </a:lnSpc>
              <a:buFont typeface="Arial" charset="0"/>
              <a:buNone/>
            </a:pPr>
            <a:endParaRPr lang="es-ES" sz="2000" smtClean="0">
              <a:solidFill>
                <a:srgbClr val="000000"/>
              </a:solidFill>
              <a:latin typeface="Optima"/>
              <a:cs typeface="Optima"/>
            </a:endParaRPr>
          </a:p>
          <a:p>
            <a:pPr algn="just">
              <a:lnSpc>
                <a:spcPct val="70000"/>
              </a:lnSpc>
            </a:pPr>
            <a:r>
              <a:rPr lang="es-ES" sz="2000" i="1" smtClean="0">
                <a:solidFill>
                  <a:srgbClr val="000000"/>
                </a:solidFill>
                <a:latin typeface="Optima"/>
                <a:cs typeface="Optima"/>
              </a:rPr>
              <a:t>Como novios: </a:t>
            </a:r>
            <a:r>
              <a:rPr lang="es-ES" sz="2000" smtClean="0">
                <a:solidFill>
                  <a:srgbClr val="000000"/>
                </a:solidFill>
                <a:latin typeface="Optima"/>
                <a:cs typeface="Optima"/>
              </a:rPr>
              <a:t>Conqu</a:t>
            </a:r>
            <a:r>
              <a:rPr lang="es-ES" altLang="ja-JP" sz="2000" smtClean="0">
                <a:solidFill>
                  <a:srgbClr val="000000"/>
                </a:solidFill>
                <a:latin typeface="Optima"/>
                <a:cs typeface="Optima"/>
              </a:rPr>
              <a:t>ístalo</a:t>
            </a:r>
            <a:r>
              <a:rPr lang="es-ES" sz="2000" smtClean="0">
                <a:solidFill>
                  <a:srgbClr val="000000"/>
                </a:solidFill>
                <a:latin typeface="Optima"/>
                <a:cs typeface="Optima"/>
              </a:rPr>
              <a:t> a diario. Cuida el arreglo personal.</a:t>
            </a:r>
          </a:p>
          <a:p>
            <a:pPr algn="just">
              <a:lnSpc>
                <a:spcPct val="70000"/>
              </a:lnSpc>
              <a:buFont typeface="Arial" charset="0"/>
              <a:buNone/>
            </a:pPr>
            <a:endParaRPr lang="es-ES" sz="2000" smtClean="0">
              <a:solidFill>
                <a:srgbClr val="000000"/>
              </a:solidFill>
              <a:latin typeface="Optima"/>
              <a:cs typeface="Optima"/>
            </a:endParaRPr>
          </a:p>
          <a:p>
            <a:pPr algn="just">
              <a:lnSpc>
                <a:spcPct val="70000"/>
              </a:lnSpc>
            </a:pPr>
            <a:r>
              <a:rPr lang="es-ES" sz="2000" i="1" smtClean="0">
                <a:solidFill>
                  <a:srgbClr val="000000"/>
                </a:solidFill>
                <a:latin typeface="Optima"/>
                <a:cs typeface="Optima"/>
              </a:rPr>
              <a:t>Buenos recuerdos: </a:t>
            </a:r>
            <a:r>
              <a:rPr lang="es-ES" sz="2000" smtClean="0">
                <a:solidFill>
                  <a:srgbClr val="000000"/>
                </a:solidFill>
                <a:latin typeface="Optima"/>
                <a:cs typeface="Optima"/>
              </a:rPr>
              <a:t>Recuerda los momentos felices compartidos.</a:t>
            </a:r>
          </a:p>
          <a:p>
            <a:pPr algn="just">
              <a:lnSpc>
                <a:spcPct val="70000"/>
              </a:lnSpc>
            </a:pPr>
            <a:endParaRPr lang="es-ES" sz="2000" smtClean="0">
              <a:solidFill>
                <a:srgbClr val="000000"/>
              </a:solidFill>
              <a:latin typeface="Optima"/>
              <a:cs typeface="Optima"/>
            </a:endParaRPr>
          </a:p>
          <a:p>
            <a:pPr algn="just">
              <a:lnSpc>
                <a:spcPct val="70000"/>
              </a:lnSpc>
            </a:pPr>
            <a:r>
              <a:rPr lang="es-ES" sz="2000" smtClean="0">
                <a:solidFill>
                  <a:srgbClr val="000000"/>
                </a:solidFill>
                <a:latin typeface="Optima"/>
                <a:cs typeface="Optima"/>
              </a:rPr>
              <a:t>Házle  sentir que le necesitas. </a:t>
            </a:r>
            <a:r>
              <a:rPr lang="es-ES" sz="2000" i="1" smtClean="0">
                <a:solidFill>
                  <a:srgbClr val="000000"/>
                </a:solidFill>
                <a:latin typeface="Optima"/>
                <a:cs typeface="Optima"/>
              </a:rPr>
              <a:t>Busca su compañía.</a:t>
            </a:r>
            <a:endParaRPr lang="es-ES" sz="2000" smtClean="0">
              <a:solidFill>
                <a:srgbClr val="000000"/>
              </a:solidFill>
              <a:latin typeface="Optima"/>
              <a:cs typeface="Optima"/>
            </a:endParaRPr>
          </a:p>
          <a:p>
            <a:pPr algn="just">
              <a:lnSpc>
                <a:spcPct val="70000"/>
              </a:lnSpc>
            </a:pPr>
            <a:endParaRPr lang="es-ES" sz="2000" b="1" smtClean="0">
              <a:solidFill>
                <a:srgbClr val="000000"/>
              </a:solidFill>
              <a:latin typeface="Optima"/>
              <a:cs typeface="Optima"/>
            </a:endParaRPr>
          </a:p>
          <a:p>
            <a:pPr algn="just">
              <a:lnSpc>
                <a:spcPct val="70000"/>
              </a:lnSpc>
            </a:pPr>
            <a:r>
              <a:rPr lang="es-ES" sz="2000" i="1" smtClean="0">
                <a:solidFill>
                  <a:srgbClr val="000000"/>
                </a:solidFill>
                <a:latin typeface="Optima"/>
                <a:cs typeface="Optima"/>
              </a:rPr>
              <a:t>No lo o la critiques </a:t>
            </a:r>
            <a:r>
              <a:rPr lang="es-ES" sz="2000" smtClean="0">
                <a:solidFill>
                  <a:srgbClr val="000000"/>
                </a:solidFill>
                <a:latin typeface="Optima"/>
                <a:cs typeface="Optima"/>
              </a:rPr>
              <a:t>ante otros, menos cuando no est</a:t>
            </a:r>
            <a:r>
              <a:rPr lang="es-ES" altLang="ja-JP" sz="2000" smtClean="0">
                <a:solidFill>
                  <a:srgbClr val="000000"/>
                </a:solidFill>
                <a:latin typeface="Optima"/>
                <a:cs typeface="Optima"/>
              </a:rPr>
              <a:t>á</a:t>
            </a:r>
            <a:r>
              <a:rPr lang="es-ES" sz="2000" smtClean="0">
                <a:solidFill>
                  <a:srgbClr val="000000"/>
                </a:solidFill>
                <a:latin typeface="Optima"/>
                <a:cs typeface="Optima"/>
              </a:rPr>
              <a:t> presente.</a:t>
            </a:r>
          </a:p>
          <a:p>
            <a:pPr algn="just">
              <a:lnSpc>
                <a:spcPct val="70000"/>
              </a:lnSpc>
            </a:pPr>
            <a:endParaRPr lang="es-ES" sz="2000" b="1" smtClean="0">
              <a:solidFill>
                <a:srgbClr val="000000"/>
              </a:solidFill>
              <a:latin typeface="Optima"/>
              <a:cs typeface="Optima"/>
            </a:endParaRPr>
          </a:p>
          <a:p>
            <a:pPr algn="just">
              <a:lnSpc>
                <a:spcPct val="70000"/>
              </a:lnSpc>
            </a:pPr>
            <a:r>
              <a:rPr lang="es-ES" sz="2000" i="1" smtClean="0">
                <a:solidFill>
                  <a:srgbClr val="000000"/>
                </a:solidFill>
                <a:latin typeface="Optima"/>
                <a:cs typeface="Optima"/>
              </a:rPr>
              <a:t>Sorpre</a:t>
            </a:r>
            <a:r>
              <a:rPr lang="es-ES" altLang="ja-JP" sz="2000" i="1" smtClean="0">
                <a:solidFill>
                  <a:srgbClr val="000000"/>
                </a:solidFill>
                <a:latin typeface="Optima"/>
                <a:cs typeface="Optima"/>
              </a:rPr>
              <a:t>nde</a:t>
            </a:r>
            <a:r>
              <a:rPr lang="es-ES" sz="2000" i="1" smtClean="0">
                <a:solidFill>
                  <a:srgbClr val="000000"/>
                </a:solidFill>
                <a:latin typeface="Optima"/>
                <a:cs typeface="Optima"/>
              </a:rPr>
              <a:t> </a:t>
            </a:r>
            <a:r>
              <a:rPr lang="es-ES" sz="2000" smtClean="0">
                <a:solidFill>
                  <a:srgbClr val="000000"/>
                </a:solidFill>
                <a:latin typeface="Optima"/>
                <a:cs typeface="Optima"/>
              </a:rPr>
              <a:t>con detalles inesperados.</a:t>
            </a:r>
          </a:p>
          <a:p>
            <a:pPr algn="just">
              <a:lnSpc>
                <a:spcPct val="70000"/>
              </a:lnSpc>
            </a:pPr>
            <a:endParaRPr lang="es-ES" sz="2000" b="1" smtClean="0">
              <a:solidFill>
                <a:srgbClr val="000000"/>
              </a:solidFill>
              <a:latin typeface="Optima"/>
              <a:cs typeface="Optima"/>
            </a:endParaRPr>
          </a:p>
          <a:p>
            <a:pPr algn="just">
              <a:lnSpc>
                <a:spcPct val="70000"/>
              </a:lnSpc>
            </a:pPr>
            <a:r>
              <a:rPr lang="es-ES" sz="2000" i="1" smtClean="0">
                <a:solidFill>
                  <a:srgbClr val="000000"/>
                </a:solidFill>
                <a:latin typeface="Optima"/>
                <a:cs typeface="Optima"/>
              </a:rPr>
              <a:t>Ven</a:t>
            </a:r>
            <a:r>
              <a:rPr lang="es-ES" altLang="ja-JP" sz="2000" i="1" smtClean="0">
                <a:solidFill>
                  <a:srgbClr val="000000"/>
                </a:solidFill>
                <a:latin typeface="Optima"/>
                <a:cs typeface="Optima"/>
              </a:rPr>
              <a:t>ía</a:t>
            </a:r>
            <a:r>
              <a:rPr lang="es-ES" sz="2000" i="1" smtClean="0">
                <a:solidFill>
                  <a:srgbClr val="000000"/>
                </a:solidFill>
                <a:latin typeface="Optima"/>
                <a:cs typeface="Optima"/>
              </a:rPr>
              <a:t> pensando en t</a:t>
            </a:r>
            <a:r>
              <a:rPr lang="es-ES" altLang="ja-JP" sz="2000" i="1" smtClean="0">
                <a:solidFill>
                  <a:srgbClr val="000000"/>
                </a:solidFill>
                <a:latin typeface="Optima"/>
                <a:cs typeface="Optima"/>
              </a:rPr>
              <a:t>i</a:t>
            </a:r>
            <a:r>
              <a:rPr lang="es-ES" sz="2000" i="1" smtClean="0">
                <a:solidFill>
                  <a:srgbClr val="000000"/>
                </a:solidFill>
                <a:latin typeface="Optima"/>
                <a:cs typeface="Optima"/>
              </a:rPr>
              <a:t>: </a:t>
            </a:r>
            <a:r>
              <a:rPr lang="es-ES" sz="2000" smtClean="0">
                <a:solidFill>
                  <a:srgbClr val="000000"/>
                </a:solidFill>
                <a:latin typeface="Optima"/>
                <a:cs typeface="Optima"/>
              </a:rPr>
              <a:t>B</a:t>
            </a:r>
            <a:r>
              <a:rPr lang="es-ES" altLang="ja-JP" sz="2000" smtClean="0">
                <a:solidFill>
                  <a:srgbClr val="000000"/>
                </a:solidFill>
                <a:latin typeface="Optima"/>
                <a:cs typeface="Optima"/>
              </a:rPr>
              <a:t>úscale</a:t>
            </a:r>
            <a:r>
              <a:rPr lang="es-ES" sz="2000" smtClean="0">
                <a:solidFill>
                  <a:srgbClr val="000000"/>
                </a:solidFill>
                <a:latin typeface="Optima"/>
                <a:cs typeface="Optima"/>
              </a:rPr>
              <a:t> al llegar. Dale un beso al despedirte.</a:t>
            </a:r>
          </a:p>
          <a:p>
            <a:pPr algn="just">
              <a:lnSpc>
                <a:spcPct val="70000"/>
              </a:lnSpc>
            </a:pPr>
            <a:endParaRPr lang="es-ES" sz="2000" b="1" smtClean="0">
              <a:solidFill>
                <a:srgbClr val="000000"/>
              </a:solidFill>
              <a:latin typeface="Optima"/>
              <a:cs typeface="Optima"/>
            </a:endParaRPr>
          </a:p>
          <a:p>
            <a:pPr algn="just">
              <a:lnSpc>
                <a:spcPct val="70000"/>
              </a:lnSpc>
            </a:pPr>
            <a:r>
              <a:rPr lang="es-ES" sz="2000" i="1" smtClean="0">
                <a:solidFill>
                  <a:srgbClr val="000000"/>
                </a:solidFill>
                <a:latin typeface="Optima"/>
                <a:cs typeface="Optima"/>
              </a:rPr>
              <a:t>Quiero estar contigo: </a:t>
            </a:r>
            <a:r>
              <a:rPr lang="es-ES" sz="2000" smtClean="0">
                <a:solidFill>
                  <a:srgbClr val="000000"/>
                </a:solidFill>
                <a:latin typeface="Optima"/>
                <a:cs typeface="Optima"/>
              </a:rPr>
              <a:t>Prefi</a:t>
            </a:r>
            <a:r>
              <a:rPr lang="es-ES" altLang="ja-JP" sz="2000" smtClean="0">
                <a:solidFill>
                  <a:srgbClr val="000000"/>
                </a:solidFill>
                <a:latin typeface="Optima"/>
                <a:cs typeface="Optima"/>
              </a:rPr>
              <a:t>érele</a:t>
            </a:r>
            <a:r>
              <a:rPr lang="es-ES" sz="2000" smtClean="0">
                <a:solidFill>
                  <a:srgbClr val="000000"/>
                </a:solidFill>
                <a:latin typeface="Optima"/>
                <a:cs typeface="Optima"/>
              </a:rPr>
              <a:t> antes que a las amistades.</a:t>
            </a:r>
            <a:endParaRPr lang="es-ES_tradnl" sz="1400" dirty="0">
              <a:solidFill>
                <a:srgbClr val="FFFFFF"/>
              </a:solidFill>
            </a:endParaRPr>
          </a:p>
        </p:txBody>
      </p:sp>
      <p:sp>
        <p:nvSpPr>
          <p:cNvPr id="12" name="Título 2"/>
          <p:cNvSpPr>
            <a:spLocks noGrp="1"/>
          </p:cNvSpPr>
          <p:nvPr>
            <p:ph type="title"/>
          </p:nvPr>
        </p:nvSpPr>
        <p:spPr>
          <a:xfrm>
            <a:off x="284028" y="-28392"/>
            <a:ext cx="8229600" cy="1143000"/>
          </a:xfrm>
        </p:spPr>
        <p:txBody>
          <a:bodyPr>
            <a:normAutofit/>
          </a:bodyPr>
          <a:lstStyle/>
          <a:p>
            <a:r>
              <a:rPr lang="es-ES" dirty="0" smtClean="0">
                <a:solidFill>
                  <a:srgbClr val="3366FF"/>
                </a:solidFill>
                <a:latin typeface="Optima"/>
                <a:cs typeface="Optima"/>
              </a:rPr>
              <a:t>Buenas ideas…</a:t>
            </a:r>
            <a:endParaRPr lang="es-ES" dirty="0"/>
          </a:p>
        </p:txBody>
      </p:sp>
    </p:spTree>
    <p:extLst>
      <p:ext uri="{BB962C8B-B14F-4D97-AF65-F5344CB8AC3E}">
        <p14:creationId xmlns:p14="http://schemas.microsoft.com/office/powerpoint/2010/main" val="412133097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468313" y="187325"/>
            <a:ext cx="360362"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5" name="Rectangle 8"/>
          <p:cNvSpPr>
            <a:spLocks noChangeArrowheads="1"/>
          </p:cNvSpPr>
          <p:nvPr/>
        </p:nvSpPr>
        <p:spPr bwMode="auto">
          <a:xfrm>
            <a:off x="468313" y="692150"/>
            <a:ext cx="360362"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6" name="Rectangle 9"/>
          <p:cNvSpPr>
            <a:spLocks noChangeArrowheads="1"/>
          </p:cNvSpPr>
          <p:nvPr/>
        </p:nvSpPr>
        <p:spPr bwMode="auto">
          <a:xfrm>
            <a:off x="8388350" y="5732463"/>
            <a:ext cx="360363"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7" name="Rectangle 10"/>
          <p:cNvSpPr>
            <a:spLocks noChangeArrowheads="1"/>
          </p:cNvSpPr>
          <p:nvPr/>
        </p:nvSpPr>
        <p:spPr bwMode="auto">
          <a:xfrm>
            <a:off x="8388350" y="6237288"/>
            <a:ext cx="360363"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8" name="Rectangle 11"/>
          <p:cNvSpPr>
            <a:spLocks noChangeArrowheads="1"/>
          </p:cNvSpPr>
          <p:nvPr/>
        </p:nvSpPr>
        <p:spPr bwMode="auto">
          <a:xfrm>
            <a:off x="-36513" y="6308725"/>
            <a:ext cx="6227763" cy="73025"/>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9" name="Rectangle 12"/>
          <p:cNvSpPr>
            <a:spLocks noChangeArrowheads="1"/>
          </p:cNvSpPr>
          <p:nvPr/>
        </p:nvSpPr>
        <p:spPr bwMode="auto">
          <a:xfrm>
            <a:off x="-36513" y="6453188"/>
            <a:ext cx="6804026" cy="71437"/>
          </a:xfrm>
          <a:prstGeom prst="rect">
            <a:avLst/>
          </a:prstGeom>
          <a:solidFill>
            <a:srgbClr val="3366FF"/>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3" name="Título 2"/>
          <p:cNvSpPr>
            <a:spLocks noGrp="1"/>
          </p:cNvSpPr>
          <p:nvPr>
            <p:ph type="title"/>
          </p:nvPr>
        </p:nvSpPr>
        <p:spPr>
          <a:xfrm>
            <a:off x="519113" y="2005811"/>
            <a:ext cx="8229600" cy="2168014"/>
          </a:xfrm>
        </p:spPr>
        <p:txBody>
          <a:bodyPr>
            <a:normAutofit/>
          </a:bodyPr>
          <a:lstStyle/>
          <a:p>
            <a:r>
              <a:rPr lang="es-ES" sz="6000" dirty="0" smtClean="0">
                <a:solidFill>
                  <a:srgbClr val="3366FF"/>
                </a:solidFill>
                <a:latin typeface="Optima"/>
                <a:cs typeface="Optima"/>
              </a:rPr>
              <a:t>10 Consejos</a:t>
            </a:r>
            <a:br>
              <a:rPr lang="es-ES" sz="6000" dirty="0" smtClean="0">
                <a:solidFill>
                  <a:srgbClr val="3366FF"/>
                </a:solidFill>
                <a:latin typeface="Optima"/>
                <a:cs typeface="Optima"/>
              </a:rPr>
            </a:br>
            <a:r>
              <a:rPr lang="es-ES" dirty="0" smtClean="0">
                <a:solidFill>
                  <a:srgbClr val="3366FF"/>
                </a:solidFill>
                <a:latin typeface="Optima"/>
                <a:cs typeface="Optima"/>
              </a:rPr>
              <a:t>para refrescar nuestro amor</a:t>
            </a:r>
            <a:endParaRPr lang="es-ES" dirty="0">
              <a:solidFill>
                <a:srgbClr val="3366FF"/>
              </a:solidFill>
              <a:latin typeface="Optima"/>
              <a:cs typeface="Optima"/>
            </a:endParaRPr>
          </a:p>
        </p:txBody>
      </p:sp>
    </p:spTree>
    <p:extLst>
      <p:ext uri="{BB962C8B-B14F-4D97-AF65-F5344CB8AC3E}">
        <p14:creationId xmlns:p14="http://schemas.microsoft.com/office/powerpoint/2010/main" val="382703020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468313" y="187325"/>
            <a:ext cx="360362"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5" name="Rectangle 8"/>
          <p:cNvSpPr>
            <a:spLocks noChangeArrowheads="1"/>
          </p:cNvSpPr>
          <p:nvPr/>
        </p:nvSpPr>
        <p:spPr bwMode="auto">
          <a:xfrm>
            <a:off x="468313" y="692150"/>
            <a:ext cx="360362"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6" name="Rectangle 9"/>
          <p:cNvSpPr>
            <a:spLocks noChangeArrowheads="1"/>
          </p:cNvSpPr>
          <p:nvPr/>
        </p:nvSpPr>
        <p:spPr bwMode="auto">
          <a:xfrm>
            <a:off x="8388350" y="5732463"/>
            <a:ext cx="360363"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7" name="Rectangle 10"/>
          <p:cNvSpPr>
            <a:spLocks noChangeArrowheads="1"/>
          </p:cNvSpPr>
          <p:nvPr/>
        </p:nvSpPr>
        <p:spPr bwMode="auto">
          <a:xfrm>
            <a:off x="8388350" y="6237288"/>
            <a:ext cx="360363"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8" name="Rectangle 11"/>
          <p:cNvSpPr>
            <a:spLocks noChangeArrowheads="1"/>
          </p:cNvSpPr>
          <p:nvPr/>
        </p:nvSpPr>
        <p:spPr bwMode="auto">
          <a:xfrm>
            <a:off x="-36513" y="6308725"/>
            <a:ext cx="6227763" cy="73025"/>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9" name="Rectangle 12"/>
          <p:cNvSpPr>
            <a:spLocks noChangeArrowheads="1"/>
          </p:cNvSpPr>
          <p:nvPr/>
        </p:nvSpPr>
        <p:spPr bwMode="auto">
          <a:xfrm>
            <a:off x="-36513" y="6453188"/>
            <a:ext cx="6804026" cy="71437"/>
          </a:xfrm>
          <a:prstGeom prst="rect">
            <a:avLst/>
          </a:prstGeom>
          <a:solidFill>
            <a:srgbClr val="3366FF"/>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3" name="Título 2"/>
          <p:cNvSpPr>
            <a:spLocks noGrp="1"/>
          </p:cNvSpPr>
          <p:nvPr>
            <p:ph type="title"/>
          </p:nvPr>
        </p:nvSpPr>
        <p:spPr/>
        <p:txBody>
          <a:bodyPr>
            <a:normAutofit/>
          </a:bodyPr>
          <a:lstStyle/>
          <a:p>
            <a:r>
              <a:rPr lang="es-ES" dirty="0" smtClean="0">
                <a:solidFill>
                  <a:srgbClr val="3366FF"/>
                </a:solidFill>
                <a:latin typeface="Optima"/>
                <a:cs typeface="Optima"/>
              </a:rPr>
              <a:t>1. Recordar el “¡SÍ, QUIERO”! </a:t>
            </a:r>
            <a:endParaRPr lang="es-ES" dirty="0">
              <a:solidFill>
                <a:srgbClr val="3366FF"/>
              </a:solidFill>
              <a:latin typeface="Optima"/>
              <a:cs typeface="Optima"/>
            </a:endParaRPr>
          </a:p>
        </p:txBody>
      </p:sp>
      <p:sp>
        <p:nvSpPr>
          <p:cNvPr id="10" name="Marcador de contenido 2"/>
          <p:cNvSpPr>
            <a:spLocks noGrp="1"/>
          </p:cNvSpPr>
          <p:nvPr>
            <p:ph idx="1"/>
          </p:nvPr>
        </p:nvSpPr>
        <p:spPr>
          <a:xfrm>
            <a:off x="457200" y="1241006"/>
            <a:ext cx="8229600" cy="5355057"/>
          </a:xfrm>
        </p:spPr>
        <p:txBody>
          <a:bodyPr>
            <a:normAutofit fontScale="85000" lnSpcReduction="20000"/>
          </a:bodyPr>
          <a:lstStyle/>
          <a:p>
            <a:pPr marL="0" indent="0">
              <a:buNone/>
            </a:pPr>
            <a:r>
              <a:rPr lang="es-ES" sz="3100" dirty="0" smtClean="0">
                <a:latin typeface="Optima"/>
                <a:cs typeface="Optima"/>
              </a:rPr>
              <a:t>Tener </a:t>
            </a:r>
            <a:r>
              <a:rPr lang="es-ES" sz="3100" dirty="0">
                <a:latin typeface="Optima"/>
                <a:cs typeface="Optima"/>
              </a:rPr>
              <a:t>la seguridad </a:t>
            </a:r>
            <a:r>
              <a:rPr lang="es-ES" sz="3100" dirty="0" smtClean="0">
                <a:latin typeface="Optima"/>
                <a:cs typeface="Optima"/>
              </a:rPr>
              <a:t>que </a:t>
            </a:r>
            <a:r>
              <a:rPr lang="es-ES" sz="3100" dirty="0">
                <a:latin typeface="Optima"/>
                <a:cs typeface="Optima"/>
              </a:rPr>
              <a:t>se </a:t>
            </a:r>
            <a:r>
              <a:rPr lang="es-ES" sz="3100" dirty="0" smtClean="0">
                <a:latin typeface="Optima"/>
                <a:cs typeface="Optima"/>
              </a:rPr>
              <a:t>puede tener </a:t>
            </a:r>
            <a:r>
              <a:rPr lang="es-ES" sz="3100" dirty="0">
                <a:latin typeface="Optima"/>
                <a:cs typeface="Optima"/>
              </a:rPr>
              <a:t>un matrimonio feliz, siendo realistas, es decir, dentro de nuestros límites humanos. </a:t>
            </a:r>
            <a:endParaRPr lang="es-ES" sz="3100" dirty="0" smtClean="0">
              <a:latin typeface="Optima"/>
              <a:cs typeface="Optima"/>
            </a:endParaRPr>
          </a:p>
          <a:p>
            <a:pPr marL="0" indent="0">
              <a:buNone/>
            </a:pPr>
            <a:endParaRPr lang="es-ES" sz="3100" dirty="0" smtClean="0">
              <a:latin typeface="Optima"/>
              <a:cs typeface="Optima"/>
            </a:endParaRPr>
          </a:p>
          <a:p>
            <a:pPr marL="0" indent="0">
              <a:buNone/>
            </a:pPr>
            <a:r>
              <a:rPr lang="es-ES" sz="3100" dirty="0" smtClean="0">
                <a:latin typeface="Optima"/>
                <a:cs typeface="Optima"/>
              </a:rPr>
              <a:t>Es </a:t>
            </a:r>
            <a:r>
              <a:rPr lang="es-ES" sz="3100" dirty="0">
                <a:latin typeface="Optima"/>
                <a:cs typeface="Optima"/>
              </a:rPr>
              <a:t>importante la actitud</a:t>
            </a:r>
            <a:r>
              <a:rPr lang="es-ES" sz="3100" dirty="0" smtClean="0">
                <a:latin typeface="Optima"/>
                <a:cs typeface="Optima"/>
              </a:rPr>
              <a:t>:</a:t>
            </a:r>
          </a:p>
          <a:p>
            <a:r>
              <a:rPr lang="es-ES" sz="3100" dirty="0" smtClean="0">
                <a:latin typeface="Optima"/>
                <a:cs typeface="Optima"/>
              </a:rPr>
              <a:t>Estar </a:t>
            </a:r>
            <a:r>
              <a:rPr lang="es-ES" sz="3100" dirty="0">
                <a:latin typeface="Optima"/>
                <a:cs typeface="Optima"/>
              </a:rPr>
              <a:t>decidido a que nuestro amor </a:t>
            </a:r>
            <a:r>
              <a:rPr lang="es-ES" sz="3100" b="1" dirty="0">
                <a:latin typeface="Optima"/>
                <a:cs typeface="Optima"/>
              </a:rPr>
              <a:t>sea duradero y no desechable</a:t>
            </a:r>
            <a:r>
              <a:rPr lang="es-ES" sz="3100" dirty="0" smtClean="0">
                <a:latin typeface="Optima"/>
                <a:cs typeface="Optima"/>
              </a:rPr>
              <a:t>.</a:t>
            </a:r>
          </a:p>
          <a:p>
            <a:r>
              <a:rPr lang="es-ES" sz="3100" dirty="0" smtClean="0">
                <a:latin typeface="Optima"/>
                <a:cs typeface="Optima"/>
              </a:rPr>
              <a:t>Saber que podemos </a:t>
            </a:r>
            <a:r>
              <a:rPr lang="es-ES" sz="3100" dirty="0">
                <a:latin typeface="Optima"/>
                <a:cs typeface="Optima"/>
              </a:rPr>
              <a:t>volver a mirarnos a los ojos y re comenzar. </a:t>
            </a:r>
            <a:endParaRPr lang="es-ES" sz="3100" dirty="0" smtClean="0">
              <a:latin typeface="Optima"/>
              <a:cs typeface="Optima"/>
            </a:endParaRPr>
          </a:p>
          <a:p>
            <a:r>
              <a:rPr lang="es-ES" sz="3100" dirty="0" smtClean="0">
                <a:latin typeface="Optima"/>
                <a:cs typeface="Optima"/>
              </a:rPr>
              <a:t>Convencerse </a:t>
            </a:r>
            <a:r>
              <a:rPr lang="es-ES" sz="3100" dirty="0">
                <a:latin typeface="Optima"/>
                <a:cs typeface="Optima"/>
              </a:rPr>
              <a:t>que el matrimonio es un </a:t>
            </a:r>
            <a:r>
              <a:rPr lang="es-ES" sz="3100" dirty="0" smtClean="0">
                <a:latin typeface="Optima"/>
                <a:cs typeface="Optima"/>
              </a:rPr>
              <a:t>camino; No </a:t>
            </a:r>
            <a:r>
              <a:rPr lang="es-ES" sz="3100" dirty="0">
                <a:latin typeface="Optima"/>
                <a:cs typeface="Optima"/>
              </a:rPr>
              <a:t>algo que está hecho. </a:t>
            </a:r>
            <a:endParaRPr lang="es-ES" sz="3100" dirty="0" smtClean="0">
              <a:latin typeface="Optima"/>
              <a:cs typeface="Optima"/>
            </a:endParaRPr>
          </a:p>
          <a:p>
            <a:r>
              <a:rPr lang="es-ES" sz="3100" dirty="0" smtClean="0">
                <a:latin typeface="Optima"/>
                <a:cs typeface="Optima"/>
              </a:rPr>
              <a:t>Decidirnos a querer. </a:t>
            </a:r>
            <a:endParaRPr lang="es-CL" sz="3100" dirty="0" smtClean="0">
              <a:latin typeface="Optima"/>
              <a:cs typeface="Optima"/>
            </a:endParaRPr>
          </a:p>
          <a:p>
            <a:pPr marL="0" indent="0">
              <a:buNone/>
            </a:pPr>
            <a:r>
              <a:rPr lang="es-ES" sz="3800" dirty="0" smtClean="0"/>
              <a:t>	</a:t>
            </a:r>
            <a:endParaRPr lang="es-CL" sz="3800" dirty="0" smtClean="0"/>
          </a:p>
          <a:p>
            <a:endParaRPr lang="es-ES" dirty="0"/>
          </a:p>
        </p:txBody>
      </p:sp>
    </p:spTree>
    <p:extLst>
      <p:ext uri="{BB962C8B-B14F-4D97-AF65-F5344CB8AC3E}">
        <p14:creationId xmlns:p14="http://schemas.microsoft.com/office/powerpoint/2010/main" val="412133097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468313" y="187325"/>
            <a:ext cx="360362"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5" name="Rectangle 8"/>
          <p:cNvSpPr>
            <a:spLocks noChangeArrowheads="1"/>
          </p:cNvSpPr>
          <p:nvPr/>
        </p:nvSpPr>
        <p:spPr bwMode="auto">
          <a:xfrm>
            <a:off x="468313" y="692150"/>
            <a:ext cx="360362"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6" name="Rectangle 9"/>
          <p:cNvSpPr>
            <a:spLocks noChangeArrowheads="1"/>
          </p:cNvSpPr>
          <p:nvPr/>
        </p:nvSpPr>
        <p:spPr bwMode="auto">
          <a:xfrm>
            <a:off x="8388350" y="5732463"/>
            <a:ext cx="360363"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7" name="Rectangle 10"/>
          <p:cNvSpPr>
            <a:spLocks noChangeArrowheads="1"/>
          </p:cNvSpPr>
          <p:nvPr/>
        </p:nvSpPr>
        <p:spPr bwMode="auto">
          <a:xfrm>
            <a:off x="8388350" y="6237288"/>
            <a:ext cx="360363"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8" name="Rectangle 11"/>
          <p:cNvSpPr>
            <a:spLocks noChangeArrowheads="1"/>
          </p:cNvSpPr>
          <p:nvPr/>
        </p:nvSpPr>
        <p:spPr bwMode="auto">
          <a:xfrm>
            <a:off x="-36513" y="6308725"/>
            <a:ext cx="6227763" cy="73025"/>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9" name="Rectangle 12"/>
          <p:cNvSpPr>
            <a:spLocks noChangeArrowheads="1"/>
          </p:cNvSpPr>
          <p:nvPr/>
        </p:nvSpPr>
        <p:spPr bwMode="auto">
          <a:xfrm>
            <a:off x="-36513" y="6453188"/>
            <a:ext cx="6804026" cy="71437"/>
          </a:xfrm>
          <a:prstGeom prst="rect">
            <a:avLst/>
          </a:prstGeom>
          <a:solidFill>
            <a:srgbClr val="3366FF"/>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3" name="Título 2"/>
          <p:cNvSpPr>
            <a:spLocks noGrp="1"/>
          </p:cNvSpPr>
          <p:nvPr>
            <p:ph type="title"/>
          </p:nvPr>
        </p:nvSpPr>
        <p:spPr>
          <a:xfrm>
            <a:off x="457200" y="231348"/>
            <a:ext cx="8229600" cy="1143000"/>
          </a:xfrm>
        </p:spPr>
        <p:txBody>
          <a:bodyPr/>
          <a:lstStyle/>
          <a:p>
            <a:r>
              <a:rPr lang="es-ES" dirty="0">
                <a:solidFill>
                  <a:srgbClr val="3366FF"/>
                </a:solidFill>
                <a:latin typeface="Optima"/>
                <a:cs typeface="Optima"/>
              </a:rPr>
              <a:t>2</a:t>
            </a:r>
            <a:r>
              <a:rPr lang="es-ES" dirty="0" smtClean="0">
                <a:solidFill>
                  <a:srgbClr val="3366FF"/>
                </a:solidFill>
                <a:latin typeface="Optima"/>
                <a:cs typeface="Optima"/>
              </a:rPr>
              <a:t>. Conocer al otro</a:t>
            </a:r>
            <a:endParaRPr lang="es-ES" dirty="0">
              <a:solidFill>
                <a:srgbClr val="3366FF"/>
              </a:solidFill>
            </a:endParaRPr>
          </a:p>
        </p:txBody>
      </p:sp>
      <p:sp>
        <p:nvSpPr>
          <p:cNvPr id="10" name="Marcador de contenido 2"/>
          <p:cNvSpPr>
            <a:spLocks noGrp="1"/>
          </p:cNvSpPr>
          <p:nvPr>
            <p:ph idx="1"/>
          </p:nvPr>
        </p:nvSpPr>
        <p:spPr>
          <a:xfrm>
            <a:off x="457200" y="1197717"/>
            <a:ext cx="8229600" cy="5398346"/>
          </a:xfrm>
        </p:spPr>
        <p:txBody>
          <a:bodyPr>
            <a:normAutofit fontScale="55000" lnSpcReduction="20000"/>
          </a:bodyPr>
          <a:lstStyle/>
          <a:p>
            <a:pPr marL="0" indent="0">
              <a:buNone/>
            </a:pPr>
            <a:r>
              <a:rPr lang="es-ES" dirty="0" smtClean="0">
                <a:latin typeface="Optima"/>
                <a:cs typeface="Optima"/>
              </a:rPr>
              <a:t>	</a:t>
            </a:r>
            <a:r>
              <a:rPr lang="es-ES" sz="4200" dirty="0" smtClean="0">
                <a:latin typeface="Optima"/>
                <a:cs typeface="Optima"/>
              </a:rPr>
              <a:t>Para </a:t>
            </a:r>
            <a:r>
              <a:rPr lang="es-ES" sz="4200" dirty="0">
                <a:latin typeface="Optima"/>
                <a:cs typeface="Optima"/>
              </a:rPr>
              <a:t>los hombres es fundamental </a:t>
            </a:r>
            <a:r>
              <a:rPr lang="es-ES" sz="4200" i="1" dirty="0">
                <a:latin typeface="Optima"/>
                <a:cs typeface="Optima"/>
              </a:rPr>
              <a:t>sentirse necesarios</a:t>
            </a:r>
            <a:r>
              <a:rPr lang="es-ES" sz="4200" dirty="0" smtClean="0">
                <a:latin typeface="Optima"/>
                <a:cs typeface="Optima"/>
              </a:rPr>
              <a:t>.</a:t>
            </a:r>
          </a:p>
          <a:p>
            <a:endParaRPr lang="es-ES" sz="4200" dirty="0">
              <a:latin typeface="Optima"/>
              <a:cs typeface="Optima"/>
            </a:endParaRPr>
          </a:p>
          <a:p>
            <a:r>
              <a:rPr lang="es-ES" sz="4200" dirty="0" smtClean="0">
                <a:effectLst/>
                <a:latin typeface="Optima"/>
                <a:cs typeface="Optima"/>
              </a:rPr>
              <a:t>No sentirse necesitado, es una muerte lenta para el hombre.</a:t>
            </a:r>
            <a:r>
              <a:rPr lang="es-CL" sz="4200" dirty="0" smtClean="0">
                <a:effectLst/>
                <a:latin typeface="Optima"/>
                <a:cs typeface="Optima"/>
              </a:rPr>
              <a:t> </a:t>
            </a:r>
          </a:p>
          <a:p>
            <a:endParaRPr lang="es-ES" sz="4200" dirty="0" smtClean="0">
              <a:latin typeface="Optima"/>
              <a:cs typeface="Optima"/>
            </a:endParaRPr>
          </a:p>
          <a:p>
            <a:r>
              <a:rPr lang="es-ES" sz="4200" dirty="0" smtClean="0">
                <a:latin typeface="Optima"/>
                <a:cs typeface="Optima"/>
              </a:rPr>
              <a:t>Si el hombre no se siente necesario, </a:t>
            </a:r>
            <a:r>
              <a:rPr lang="es-ES" sz="4200" dirty="0">
                <a:latin typeface="Optima"/>
                <a:cs typeface="Optima"/>
              </a:rPr>
              <a:t>busca fortalecer su autoestima en otras </a:t>
            </a:r>
            <a:r>
              <a:rPr lang="es-ES" sz="4200" dirty="0" smtClean="0">
                <a:latin typeface="Optima"/>
                <a:cs typeface="Optima"/>
              </a:rPr>
              <a:t>partes. </a:t>
            </a:r>
          </a:p>
          <a:p>
            <a:endParaRPr lang="es-ES" sz="4200" dirty="0" smtClean="0">
              <a:latin typeface="Optima"/>
              <a:cs typeface="Optima"/>
            </a:endParaRPr>
          </a:p>
          <a:p>
            <a:r>
              <a:rPr lang="es-ES" sz="4200" dirty="0" smtClean="0">
                <a:latin typeface="Optima"/>
                <a:cs typeface="Optima"/>
              </a:rPr>
              <a:t>La mujer debe ser consciente de esta necesidad profunda del hombre de sentirse necesitado, valorado, apreciado, reconocido, solicitado. </a:t>
            </a:r>
          </a:p>
          <a:p>
            <a:endParaRPr lang="es-ES" sz="4200" dirty="0" smtClean="0">
              <a:latin typeface="Optima"/>
              <a:cs typeface="Optima"/>
            </a:endParaRPr>
          </a:p>
          <a:p>
            <a:r>
              <a:rPr lang="es-ES" sz="4200" dirty="0">
                <a:latin typeface="Optima"/>
                <a:cs typeface="Optima"/>
              </a:rPr>
              <a:t>N</a:t>
            </a:r>
            <a:r>
              <a:rPr lang="es-ES" sz="4200" dirty="0" smtClean="0">
                <a:latin typeface="Optima"/>
                <a:cs typeface="Optima"/>
              </a:rPr>
              <a:t>o descalificarlo ni burlarse de él (menos en público); pedirle ayuda en muchas cosas; reconocer su capacidad; hacerle sentir que es muy necesaria su presencia; decirle que se le echa de menos… </a:t>
            </a:r>
          </a:p>
          <a:p>
            <a:pPr marL="0" indent="0">
              <a:buNone/>
            </a:pPr>
            <a:endParaRPr lang="es-CL" dirty="0" smtClean="0">
              <a:latin typeface="Optima"/>
              <a:cs typeface="Optima"/>
            </a:endParaRPr>
          </a:p>
          <a:p>
            <a:endParaRPr lang="es-ES" dirty="0" smtClean="0"/>
          </a:p>
        </p:txBody>
      </p:sp>
      <p:sp>
        <p:nvSpPr>
          <p:cNvPr id="11" name="Rectangle 12"/>
          <p:cNvSpPr>
            <a:spLocks noChangeArrowheads="1"/>
          </p:cNvSpPr>
          <p:nvPr/>
        </p:nvSpPr>
        <p:spPr bwMode="auto">
          <a:xfrm>
            <a:off x="989833" y="1553387"/>
            <a:ext cx="6575261" cy="45719"/>
          </a:xfrm>
          <a:prstGeom prst="rect">
            <a:avLst/>
          </a:prstGeom>
          <a:solidFill>
            <a:srgbClr val="3366FF"/>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Tree>
    <p:extLst>
      <p:ext uri="{BB962C8B-B14F-4D97-AF65-F5344CB8AC3E}">
        <p14:creationId xmlns:p14="http://schemas.microsoft.com/office/powerpoint/2010/main" val="412133097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468313" y="187325"/>
            <a:ext cx="360362"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5" name="Rectangle 8"/>
          <p:cNvSpPr>
            <a:spLocks noChangeArrowheads="1"/>
          </p:cNvSpPr>
          <p:nvPr/>
        </p:nvSpPr>
        <p:spPr bwMode="auto">
          <a:xfrm>
            <a:off x="468313" y="692150"/>
            <a:ext cx="360362"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6" name="Rectangle 9"/>
          <p:cNvSpPr>
            <a:spLocks noChangeArrowheads="1"/>
          </p:cNvSpPr>
          <p:nvPr/>
        </p:nvSpPr>
        <p:spPr bwMode="auto">
          <a:xfrm>
            <a:off x="8388350" y="5732463"/>
            <a:ext cx="360363"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7" name="Rectangle 10"/>
          <p:cNvSpPr>
            <a:spLocks noChangeArrowheads="1"/>
          </p:cNvSpPr>
          <p:nvPr/>
        </p:nvSpPr>
        <p:spPr bwMode="auto">
          <a:xfrm>
            <a:off x="8388350" y="6237288"/>
            <a:ext cx="360363"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8" name="Rectangle 11"/>
          <p:cNvSpPr>
            <a:spLocks noChangeArrowheads="1"/>
          </p:cNvSpPr>
          <p:nvPr/>
        </p:nvSpPr>
        <p:spPr bwMode="auto">
          <a:xfrm>
            <a:off x="-36513" y="6308725"/>
            <a:ext cx="6227763" cy="73025"/>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9" name="Rectangle 12"/>
          <p:cNvSpPr>
            <a:spLocks noChangeArrowheads="1"/>
          </p:cNvSpPr>
          <p:nvPr/>
        </p:nvSpPr>
        <p:spPr bwMode="auto">
          <a:xfrm>
            <a:off x="-36513" y="6453188"/>
            <a:ext cx="6804026" cy="71437"/>
          </a:xfrm>
          <a:prstGeom prst="rect">
            <a:avLst/>
          </a:prstGeom>
          <a:solidFill>
            <a:srgbClr val="3366FF"/>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3" name="Título 2"/>
          <p:cNvSpPr>
            <a:spLocks noGrp="1"/>
          </p:cNvSpPr>
          <p:nvPr>
            <p:ph type="title"/>
          </p:nvPr>
        </p:nvSpPr>
        <p:spPr/>
        <p:txBody>
          <a:bodyPr/>
          <a:lstStyle/>
          <a:p>
            <a:r>
              <a:rPr lang="es-ES" dirty="0" smtClean="0">
                <a:solidFill>
                  <a:srgbClr val="3366FF"/>
                </a:solidFill>
                <a:latin typeface="Optima"/>
                <a:cs typeface="Optima"/>
              </a:rPr>
              <a:t>2. Conocer al otro</a:t>
            </a:r>
            <a:endParaRPr lang="es-ES" dirty="0">
              <a:solidFill>
                <a:srgbClr val="3366FF"/>
              </a:solidFill>
            </a:endParaRPr>
          </a:p>
        </p:txBody>
      </p:sp>
      <p:sp>
        <p:nvSpPr>
          <p:cNvPr id="10" name="Marcador de contenido 2"/>
          <p:cNvSpPr>
            <a:spLocks noGrp="1"/>
          </p:cNvSpPr>
          <p:nvPr>
            <p:ph idx="1"/>
          </p:nvPr>
        </p:nvSpPr>
        <p:spPr>
          <a:xfrm>
            <a:off x="457200" y="1268310"/>
            <a:ext cx="8229600" cy="4525963"/>
          </a:xfrm>
        </p:spPr>
        <p:txBody>
          <a:bodyPr>
            <a:normAutofit fontScale="92500" lnSpcReduction="10000"/>
          </a:bodyPr>
          <a:lstStyle/>
          <a:p>
            <a:pPr marL="0" indent="0">
              <a:buNone/>
            </a:pPr>
            <a:r>
              <a:rPr lang="es-ES" dirty="0" smtClean="0">
                <a:latin typeface="Optima"/>
                <a:cs typeface="Optima"/>
              </a:rPr>
              <a:t>	</a:t>
            </a:r>
            <a:r>
              <a:rPr lang="es-ES" sz="2400" dirty="0" smtClean="0">
                <a:latin typeface="Optima"/>
                <a:cs typeface="Optima"/>
              </a:rPr>
              <a:t>Las mujeres desean </a:t>
            </a:r>
            <a:r>
              <a:rPr lang="es-ES" sz="2400" i="1" dirty="0" smtClean="0">
                <a:latin typeface="Optima"/>
                <a:cs typeface="Optima"/>
              </a:rPr>
              <a:t>sentirse queridas</a:t>
            </a:r>
            <a:r>
              <a:rPr lang="es-ES" sz="2400" dirty="0" smtClean="0">
                <a:latin typeface="Optima"/>
                <a:cs typeface="Optima"/>
              </a:rPr>
              <a:t>. </a:t>
            </a:r>
          </a:p>
          <a:p>
            <a:pPr marL="0" indent="0">
              <a:buNone/>
            </a:pPr>
            <a:endParaRPr lang="es-ES" sz="2400" dirty="0" smtClean="0">
              <a:latin typeface="Optima"/>
              <a:cs typeface="Optima"/>
            </a:endParaRPr>
          </a:p>
          <a:p>
            <a:r>
              <a:rPr lang="es-CL" sz="2400" dirty="0" smtClean="0">
                <a:latin typeface="Optima"/>
                <a:cs typeface="Optima"/>
              </a:rPr>
              <a:t>Si la mujer no se siente querida, </a:t>
            </a:r>
            <a:r>
              <a:rPr lang="es-ES" sz="2400" dirty="0" smtClean="0">
                <a:latin typeface="Optima"/>
                <a:cs typeface="Optima"/>
              </a:rPr>
              <a:t>se desanima y se cuestiona si no se está dando ella demasiado.</a:t>
            </a:r>
          </a:p>
          <a:p>
            <a:pPr marL="0" indent="0">
              <a:buNone/>
            </a:pPr>
            <a:endParaRPr lang="es-ES" sz="2400" dirty="0" smtClean="0">
              <a:latin typeface="Optima"/>
              <a:cs typeface="Optima"/>
            </a:endParaRPr>
          </a:p>
          <a:p>
            <a:r>
              <a:rPr lang="es-ES" sz="2400" dirty="0" smtClean="0">
                <a:latin typeface="Optima"/>
                <a:cs typeface="Optima"/>
              </a:rPr>
              <a:t>La </a:t>
            </a:r>
            <a:r>
              <a:rPr lang="es-ES" sz="2400" dirty="0">
                <a:latin typeface="Optima"/>
                <a:cs typeface="Optima"/>
              </a:rPr>
              <a:t>mujer que no se siente querida por su marido, busca satisfacer sus necesidades afectivas en los hijos, en la infidelidad -física o psicológica- o en la amistad con otras mujeres. Se rompe poco a poco la comunicación que es base de toda relación. </a:t>
            </a:r>
            <a:endParaRPr lang="es-ES" sz="2400" dirty="0" smtClean="0">
              <a:latin typeface="Optima"/>
              <a:cs typeface="Optima"/>
            </a:endParaRPr>
          </a:p>
          <a:p>
            <a:endParaRPr lang="es-ES" sz="2400" dirty="0" smtClean="0">
              <a:latin typeface="Optima"/>
              <a:cs typeface="Optima"/>
            </a:endParaRPr>
          </a:p>
          <a:p>
            <a:r>
              <a:rPr lang="es-ES" sz="2400" dirty="0" smtClean="0">
                <a:latin typeface="Optima"/>
                <a:cs typeface="Optima"/>
              </a:rPr>
              <a:t>El hombre debe saber esto; o hay que hacérselo saber.</a:t>
            </a:r>
            <a:endParaRPr lang="es-CL" sz="2400" dirty="0">
              <a:latin typeface="Optima"/>
              <a:cs typeface="Optima"/>
            </a:endParaRPr>
          </a:p>
          <a:p>
            <a:endParaRPr lang="es-ES" dirty="0"/>
          </a:p>
        </p:txBody>
      </p:sp>
      <p:sp>
        <p:nvSpPr>
          <p:cNvPr id="11" name="Rectangle 11"/>
          <p:cNvSpPr>
            <a:spLocks noChangeArrowheads="1"/>
          </p:cNvSpPr>
          <p:nvPr/>
        </p:nvSpPr>
        <p:spPr bwMode="auto">
          <a:xfrm>
            <a:off x="976177" y="1736639"/>
            <a:ext cx="4513295" cy="45719"/>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Tree>
    <p:extLst>
      <p:ext uri="{BB962C8B-B14F-4D97-AF65-F5344CB8AC3E}">
        <p14:creationId xmlns:p14="http://schemas.microsoft.com/office/powerpoint/2010/main" val="412133097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468313" y="187325"/>
            <a:ext cx="360362"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5" name="Rectangle 8"/>
          <p:cNvSpPr>
            <a:spLocks noChangeArrowheads="1"/>
          </p:cNvSpPr>
          <p:nvPr/>
        </p:nvSpPr>
        <p:spPr bwMode="auto">
          <a:xfrm>
            <a:off x="468313" y="692150"/>
            <a:ext cx="360362"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6" name="Rectangle 9"/>
          <p:cNvSpPr>
            <a:spLocks noChangeArrowheads="1"/>
          </p:cNvSpPr>
          <p:nvPr/>
        </p:nvSpPr>
        <p:spPr bwMode="auto">
          <a:xfrm>
            <a:off x="8388350" y="5732463"/>
            <a:ext cx="360363"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7" name="Rectangle 10"/>
          <p:cNvSpPr>
            <a:spLocks noChangeArrowheads="1"/>
          </p:cNvSpPr>
          <p:nvPr/>
        </p:nvSpPr>
        <p:spPr bwMode="auto">
          <a:xfrm>
            <a:off x="8388350" y="6237288"/>
            <a:ext cx="360363"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8" name="Rectangle 11"/>
          <p:cNvSpPr>
            <a:spLocks noChangeArrowheads="1"/>
          </p:cNvSpPr>
          <p:nvPr/>
        </p:nvSpPr>
        <p:spPr bwMode="auto">
          <a:xfrm>
            <a:off x="-36513" y="6308725"/>
            <a:ext cx="6227763" cy="73025"/>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9" name="Rectangle 12"/>
          <p:cNvSpPr>
            <a:spLocks noChangeArrowheads="1"/>
          </p:cNvSpPr>
          <p:nvPr/>
        </p:nvSpPr>
        <p:spPr bwMode="auto">
          <a:xfrm>
            <a:off x="-36513" y="6453188"/>
            <a:ext cx="6804026" cy="71437"/>
          </a:xfrm>
          <a:prstGeom prst="rect">
            <a:avLst/>
          </a:prstGeom>
          <a:solidFill>
            <a:srgbClr val="3366FF"/>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3" name="Título 2"/>
          <p:cNvSpPr>
            <a:spLocks noGrp="1"/>
          </p:cNvSpPr>
          <p:nvPr>
            <p:ph type="title"/>
          </p:nvPr>
        </p:nvSpPr>
        <p:spPr/>
        <p:txBody>
          <a:bodyPr/>
          <a:lstStyle/>
          <a:p>
            <a:r>
              <a:rPr lang="es-ES" dirty="0" smtClean="0">
                <a:solidFill>
                  <a:srgbClr val="3366FF"/>
                </a:solidFill>
                <a:latin typeface="Optima"/>
                <a:cs typeface="Optima"/>
              </a:rPr>
              <a:t>3. Tú eres lo más importante</a:t>
            </a:r>
            <a:endParaRPr lang="es-ES" dirty="0">
              <a:solidFill>
                <a:srgbClr val="3366FF"/>
              </a:solidFill>
            </a:endParaRPr>
          </a:p>
        </p:txBody>
      </p:sp>
      <p:sp>
        <p:nvSpPr>
          <p:cNvPr id="10" name="Marcador de contenido 2"/>
          <p:cNvSpPr>
            <a:spLocks noGrp="1"/>
          </p:cNvSpPr>
          <p:nvPr>
            <p:ph idx="1"/>
          </p:nvPr>
        </p:nvSpPr>
        <p:spPr>
          <a:xfrm>
            <a:off x="471628" y="1584206"/>
            <a:ext cx="7956218" cy="4525963"/>
          </a:xfrm>
        </p:spPr>
        <p:txBody>
          <a:bodyPr/>
          <a:lstStyle/>
          <a:p>
            <a:pPr marL="0" indent="0">
              <a:buNone/>
            </a:pPr>
            <a:r>
              <a:rPr lang="es-ES" sz="2800" dirty="0">
                <a:latin typeface="Optima"/>
                <a:cs typeface="Optima"/>
              </a:rPr>
              <a:t>Muchos </a:t>
            </a:r>
            <a:r>
              <a:rPr lang="es-ES" sz="2800" dirty="0" smtClean="0">
                <a:latin typeface="Optima"/>
                <a:cs typeface="Optima"/>
              </a:rPr>
              <a:t>problemas matrimoniales son consecuencia de no </a:t>
            </a:r>
            <a:r>
              <a:rPr lang="es-ES" sz="2800" dirty="0">
                <a:latin typeface="Optima"/>
                <a:cs typeface="Optima"/>
              </a:rPr>
              <a:t>vivir una sencilla regla</a:t>
            </a:r>
            <a:r>
              <a:rPr lang="es-ES" sz="2800" i="1" dirty="0">
                <a:latin typeface="Optima"/>
                <a:cs typeface="Optima"/>
              </a:rPr>
              <a:t>: </a:t>
            </a:r>
            <a:r>
              <a:rPr lang="es-ES" sz="2800" i="1" dirty="0" smtClean="0">
                <a:latin typeface="Optima"/>
                <a:cs typeface="Optima"/>
              </a:rPr>
              <a:t>“</a:t>
            </a:r>
            <a:r>
              <a:rPr lang="es-ES" sz="2800" i="1" dirty="0">
                <a:latin typeface="Optima"/>
                <a:cs typeface="Optima"/>
              </a:rPr>
              <a:t>poner al otro antes que uno mismo”. </a:t>
            </a:r>
            <a:endParaRPr lang="es-ES" sz="2800" i="1" dirty="0" smtClean="0">
              <a:latin typeface="Optima"/>
              <a:cs typeface="Optima"/>
            </a:endParaRPr>
          </a:p>
          <a:p>
            <a:pPr marL="0" indent="0">
              <a:buNone/>
            </a:pPr>
            <a:endParaRPr lang="es-ES" sz="2800" dirty="0" smtClean="0">
              <a:latin typeface="Optima"/>
              <a:cs typeface="Optima"/>
            </a:endParaRPr>
          </a:p>
          <a:p>
            <a:pPr marL="0" indent="0">
              <a:buNone/>
            </a:pPr>
            <a:r>
              <a:rPr lang="es-ES" sz="2800" dirty="0" smtClean="0">
                <a:latin typeface="Optima"/>
                <a:cs typeface="Optima"/>
              </a:rPr>
              <a:t>A </a:t>
            </a:r>
            <a:r>
              <a:rPr lang="es-ES" sz="2800" dirty="0">
                <a:latin typeface="Optima"/>
                <a:cs typeface="Optima"/>
              </a:rPr>
              <a:t>menudo las parejas son muy generosas con sus amigos, </a:t>
            </a:r>
            <a:r>
              <a:rPr lang="es-ES" sz="2800" dirty="0" smtClean="0">
                <a:latin typeface="Optima"/>
                <a:cs typeface="Optima"/>
              </a:rPr>
              <a:t>pero </a:t>
            </a:r>
            <a:r>
              <a:rPr lang="es-ES" sz="2800" dirty="0">
                <a:latin typeface="Optima"/>
                <a:cs typeface="Optima"/>
              </a:rPr>
              <a:t>no ponen la misma energía cuando se trata de la relación </a:t>
            </a:r>
            <a:r>
              <a:rPr lang="es-ES" sz="2800" dirty="0" smtClean="0">
                <a:latin typeface="Optima"/>
                <a:cs typeface="Optima"/>
              </a:rPr>
              <a:t>con </a:t>
            </a:r>
            <a:r>
              <a:rPr lang="es-ES" sz="2800" dirty="0">
                <a:latin typeface="Optima"/>
                <a:cs typeface="Optima"/>
              </a:rPr>
              <a:t>su </a:t>
            </a:r>
            <a:r>
              <a:rPr lang="es-ES_tradnl" sz="2800" dirty="0" smtClean="0">
                <a:latin typeface="Optima"/>
                <a:cs typeface="Optima"/>
              </a:rPr>
              <a:t>cónyuge.</a:t>
            </a:r>
            <a:endParaRPr lang="es-CL" sz="2800" dirty="0">
              <a:latin typeface="Optima"/>
              <a:cs typeface="Optima"/>
            </a:endParaRPr>
          </a:p>
          <a:p>
            <a:endParaRPr lang="es-ES" dirty="0"/>
          </a:p>
        </p:txBody>
      </p:sp>
    </p:spTree>
    <p:extLst>
      <p:ext uri="{BB962C8B-B14F-4D97-AF65-F5344CB8AC3E}">
        <p14:creationId xmlns:p14="http://schemas.microsoft.com/office/powerpoint/2010/main" val="412133097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468313" y="187325"/>
            <a:ext cx="360362"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5" name="Rectangle 8"/>
          <p:cNvSpPr>
            <a:spLocks noChangeArrowheads="1"/>
          </p:cNvSpPr>
          <p:nvPr/>
        </p:nvSpPr>
        <p:spPr bwMode="auto">
          <a:xfrm>
            <a:off x="468313" y="692150"/>
            <a:ext cx="360362"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6" name="Rectangle 9"/>
          <p:cNvSpPr>
            <a:spLocks noChangeArrowheads="1"/>
          </p:cNvSpPr>
          <p:nvPr/>
        </p:nvSpPr>
        <p:spPr bwMode="auto">
          <a:xfrm>
            <a:off x="8388350" y="5732463"/>
            <a:ext cx="360363"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7" name="Rectangle 10"/>
          <p:cNvSpPr>
            <a:spLocks noChangeArrowheads="1"/>
          </p:cNvSpPr>
          <p:nvPr/>
        </p:nvSpPr>
        <p:spPr bwMode="auto">
          <a:xfrm>
            <a:off x="8388350" y="6237288"/>
            <a:ext cx="360363"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8" name="Rectangle 11"/>
          <p:cNvSpPr>
            <a:spLocks noChangeArrowheads="1"/>
          </p:cNvSpPr>
          <p:nvPr/>
        </p:nvSpPr>
        <p:spPr bwMode="auto">
          <a:xfrm>
            <a:off x="-36513" y="6308725"/>
            <a:ext cx="6227763" cy="73025"/>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9" name="Rectangle 12"/>
          <p:cNvSpPr>
            <a:spLocks noChangeArrowheads="1"/>
          </p:cNvSpPr>
          <p:nvPr/>
        </p:nvSpPr>
        <p:spPr bwMode="auto">
          <a:xfrm>
            <a:off x="-36513" y="6453188"/>
            <a:ext cx="6804026" cy="71437"/>
          </a:xfrm>
          <a:prstGeom prst="rect">
            <a:avLst/>
          </a:prstGeom>
          <a:solidFill>
            <a:srgbClr val="3366FF"/>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3" name="Título 2"/>
          <p:cNvSpPr>
            <a:spLocks noGrp="1"/>
          </p:cNvSpPr>
          <p:nvPr>
            <p:ph type="title"/>
          </p:nvPr>
        </p:nvSpPr>
        <p:spPr/>
        <p:txBody>
          <a:bodyPr/>
          <a:lstStyle/>
          <a:p>
            <a:r>
              <a:rPr lang="es-ES" dirty="0">
                <a:solidFill>
                  <a:srgbClr val="3366FF"/>
                </a:solidFill>
                <a:latin typeface="Optima"/>
                <a:cs typeface="Optima"/>
              </a:rPr>
              <a:t>4</a:t>
            </a:r>
            <a:r>
              <a:rPr lang="es-ES" dirty="0" smtClean="0">
                <a:solidFill>
                  <a:srgbClr val="3366FF"/>
                </a:solidFill>
                <a:latin typeface="Optima"/>
                <a:cs typeface="Optima"/>
              </a:rPr>
              <a:t>. Quiero estar contigo</a:t>
            </a:r>
            <a:endParaRPr lang="es-ES" dirty="0">
              <a:solidFill>
                <a:srgbClr val="3366FF"/>
              </a:solidFill>
            </a:endParaRPr>
          </a:p>
        </p:txBody>
      </p:sp>
      <p:sp>
        <p:nvSpPr>
          <p:cNvPr id="10" name="Marcador de contenido 2"/>
          <p:cNvSpPr>
            <a:spLocks noGrp="1"/>
          </p:cNvSpPr>
          <p:nvPr>
            <p:ph idx="1"/>
          </p:nvPr>
        </p:nvSpPr>
        <p:spPr>
          <a:xfrm>
            <a:off x="457200" y="1600200"/>
            <a:ext cx="8229600" cy="4525963"/>
          </a:xfrm>
        </p:spPr>
        <p:txBody>
          <a:bodyPr>
            <a:normAutofit fontScale="92500" lnSpcReduction="20000"/>
          </a:bodyPr>
          <a:lstStyle/>
          <a:p>
            <a:r>
              <a:rPr lang="es-ES" sz="3000" dirty="0" smtClean="0">
                <a:latin typeface="Optima"/>
                <a:cs typeface="Optima"/>
              </a:rPr>
              <a:t>Pasar mucho tiempo juntos. </a:t>
            </a:r>
          </a:p>
          <a:p>
            <a:pPr marL="0" indent="0">
              <a:buNone/>
            </a:pPr>
            <a:r>
              <a:rPr lang="es-ES" sz="3000" dirty="0" smtClean="0">
                <a:latin typeface="Optima"/>
                <a:cs typeface="Optima"/>
              </a:rPr>
              <a:t>Poco tiempo pero de calidad: Falso!</a:t>
            </a:r>
          </a:p>
          <a:p>
            <a:pPr marL="0" indent="0">
              <a:buNone/>
            </a:pPr>
            <a:r>
              <a:rPr lang="es-ES" sz="3000" dirty="0" smtClean="0">
                <a:latin typeface="Optima"/>
                <a:cs typeface="Optima"/>
              </a:rPr>
              <a:t>Meta: mucho tiempo y de calidad. </a:t>
            </a:r>
          </a:p>
          <a:p>
            <a:pPr marL="0" indent="0">
              <a:buNone/>
            </a:pPr>
            <a:endParaRPr lang="es-ES" sz="3000" dirty="0" smtClean="0">
              <a:latin typeface="Optima"/>
              <a:cs typeface="Optima"/>
            </a:endParaRPr>
          </a:p>
          <a:p>
            <a:r>
              <a:rPr lang="es-ES" sz="3000" dirty="0" smtClean="0">
                <a:latin typeface="Optima"/>
                <a:cs typeface="Optima"/>
              </a:rPr>
              <a:t>No tener vidas paralelas.</a:t>
            </a:r>
          </a:p>
          <a:p>
            <a:pPr marL="0" indent="0">
              <a:buNone/>
            </a:pPr>
            <a:r>
              <a:rPr lang="es-ES" sz="3000" dirty="0" smtClean="0">
                <a:latin typeface="Optima"/>
                <a:cs typeface="Optima"/>
              </a:rPr>
              <a:t>NO terminar siendo “socios” de una empresa común: la familia.</a:t>
            </a:r>
          </a:p>
          <a:p>
            <a:pPr marL="0" indent="0">
              <a:buNone/>
            </a:pPr>
            <a:endParaRPr lang="es-ES" sz="3000" dirty="0" smtClean="0">
              <a:latin typeface="Optima"/>
              <a:cs typeface="Optima"/>
            </a:endParaRPr>
          </a:p>
          <a:p>
            <a:r>
              <a:rPr lang="es-ES" sz="3000" dirty="0" smtClean="0">
                <a:latin typeface="Optima"/>
                <a:cs typeface="Optima"/>
              </a:rPr>
              <a:t>Buscar lo que une.</a:t>
            </a:r>
          </a:p>
          <a:p>
            <a:pPr marL="0" indent="0">
              <a:buNone/>
            </a:pPr>
            <a:r>
              <a:rPr lang="es-ES" sz="3000" dirty="0" smtClean="0">
                <a:latin typeface="Optima"/>
                <a:cs typeface="Optima"/>
              </a:rPr>
              <a:t>¿Qué hacíamos de novios?</a:t>
            </a:r>
          </a:p>
          <a:p>
            <a:pPr marL="0" indent="0">
              <a:buNone/>
            </a:pPr>
            <a:endParaRPr lang="es-ES" dirty="0" smtClean="0">
              <a:latin typeface="Optima"/>
              <a:cs typeface="Optima"/>
            </a:endParaRPr>
          </a:p>
          <a:p>
            <a:pPr marL="0" indent="0">
              <a:buNone/>
            </a:pPr>
            <a:endParaRPr lang="es-ES" dirty="0"/>
          </a:p>
        </p:txBody>
      </p:sp>
    </p:spTree>
    <p:extLst>
      <p:ext uri="{BB962C8B-B14F-4D97-AF65-F5344CB8AC3E}">
        <p14:creationId xmlns:p14="http://schemas.microsoft.com/office/powerpoint/2010/main" val="412133097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468313" y="187325"/>
            <a:ext cx="360362"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5" name="Rectangle 8"/>
          <p:cNvSpPr>
            <a:spLocks noChangeArrowheads="1"/>
          </p:cNvSpPr>
          <p:nvPr/>
        </p:nvSpPr>
        <p:spPr bwMode="auto">
          <a:xfrm>
            <a:off x="468313" y="692150"/>
            <a:ext cx="360362"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6" name="Rectangle 9"/>
          <p:cNvSpPr>
            <a:spLocks noChangeArrowheads="1"/>
          </p:cNvSpPr>
          <p:nvPr/>
        </p:nvSpPr>
        <p:spPr bwMode="auto">
          <a:xfrm>
            <a:off x="8388350" y="5732463"/>
            <a:ext cx="360363" cy="358775"/>
          </a:xfrm>
          <a:prstGeom prst="rect">
            <a:avLst/>
          </a:prstGeom>
          <a:solidFill>
            <a:srgbClr val="009999"/>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7" name="Rectangle 10"/>
          <p:cNvSpPr>
            <a:spLocks noChangeArrowheads="1"/>
          </p:cNvSpPr>
          <p:nvPr/>
        </p:nvSpPr>
        <p:spPr bwMode="auto">
          <a:xfrm>
            <a:off x="8388350" y="6237288"/>
            <a:ext cx="360363" cy="358775"/>
          </a:xfrm>
          <a:prstGeom prst="rect">
            <a:avLst/>
          </a:prstGeom>
          <a:solidFill>
            <a:srgbClr val="3366FF"/>
          </a:solidFill>
          <a:ln w="9525">
            <a:solidFill>
              <a:srgbClr val="000000"/>
            </a:solid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8" name="Rectangle 11"/>
          <p:cNvSpPr>
            <a:spLocks noChangeArrowheads="1"/>
          </p:cNvSpPr>
          <p:nvPr/>
        </p:nvSpPr>
        <p:spPr bwMode="auto">
          <a:xfrm>
            <a:off x="-36513" y="6308725"/>
            <a:ext cx="6227763" cy="73025"/>
          </a:xfrm>
          <a:prstGeom prst="rect">
            <a:avLst/>
          </a:prstGeom>
          <a:solidFill>
            <a:srgbClr val="009999"/>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9" name="Rectangle 12"/>
          <p:cNvSpPr>
            <a:spLocks noChangeArrowheads="1"/>
          </p:cNvSpPr>
          <p:nvPr/>
        </p:nvSpPr>
        <p:spPr bwMode="auto">
          <a:xfrm>
            <a:off x="-36513" y="6453188"/>
            <a:ext cx="6804026" cy="71437"/>
          </a:xfrm>
          <a:prstGeom prst="rect">
            <a:avLst/>
          </a:prstGeom>
          <a:solidFill>
            <a:srgbClr val="3366FF"/>
          </a:solidFill>
          <a:ln w="9525">
            <a:noFill/>
            <a:miter lim="800000"/>
            <a:headEnd/>
            <a:tailEnd/>
          </a:ln>
        </p:spPr>
        <p:txBody>
          <a:bodyPr wrap="none" anchor="ctr">
            <a:prstTxWarp prst="textNoShape">
              <a:avLst/>
            </a:prstTxWarp>
          </a:bodyPr>
          <a:lstStyle/>
          <a:p>
            <a:pPr eaLnBrk="1" fontAlgn="auto" hangingPunct="1">
              <a:spcBef>
                <a:spcPts val="0"/>
              </a:spcBef>
              <a:spcAft>
                <a:spcPts val="0"/>
              </a:spcAft>
              <a:defRPr/>
            </a:pPr>
            <a:endParaRPr lang="es-ES" sz="1800" b="0" kern="0">
              <a:solidFill>
                <a:sysClr val="windowText" lastClr="000000"/>
              </a:solidFill>
              <a:latin typeface="Arial" pitchFamily="-65" charset="0"/>
              <a:ea typeface="ＭＳ Ｐゴシック" pitchFamily="-65" charset="-128"/>
              <a:cs typeface="ＭＳ Ｐゴシック" pitchFamily="-65" charset="-128"/>
            </a:endParaRPr>
          </a:p>
        </p:txBody>
      </p:sp>
      <p:sp>
        <p:nvSpPr>
          <p:cNvPr id="3" name="Título 2"/>
          <p:cNvSpPr>
            <a:spLocks noGrp="1"/>
          </p:cNvSpPr>
          <p:nvPr>
            <p:ph type="title"/>
          </p:nvPr>
        </p:nvSpPr>
        <p:spPr>
          <a:xfrm>
            <a:off x="688096" y="274638"/>
            <a:ext cx="8229600" cy="1143000"/>
          </a:xfrm>
        </p:spPr>
        <p:txBody>
          <a:bodyPr>
            <a:normAutofit/>
          </a:bodyPr>
          <a:lstStyle/>
          <a:p>
            <a:r>
              <a:rPr lang="es-ES" dirty="0">
                <a:solidFill>
                  <a:srgbClr val="3366FF"/>
                </a:solidFill>
                <a:latin typeface="Optima"/>
                <a:cs typeface="Optima"/>
              </a:rPr>
              <a:t>5</a:t>
            </a:r>
            <a:r>
              <a:rPr lang="es-ES" dirty="0" smtClean="0">
                <a:solidFill>
                  <a:srgbClr val="3366FF"/>
                </a:solidFill>
                <a:latin typeface="Optima"/>
                <a:cs typeface="Optima"/>
              </a:rPr>
              <a:t>. Quiero amarte en tu totalidad</a:t>
            </a:r>
            <a:endParaRPr lang="es-ES" dirty="0">
              <a:solidFill>
                <a:srgbClr val="3366FF"/>
              </a:solidFill>
            </a:endParaRPr>
          </a:p>
        </p:txBody>
      </p:sp>
      <p:sp>
        <p:nvSpPr>
          <p:cNvPr id="11" name="Marcador de contenido 2"/>
          <p:cNvSpPr>
            <a:spLocks noGrp="1"/>
          </p:cNvSpPr>
          <p:nvPr>
            <p:ph idx="1"/>
          </p:nvPr>
        </p:nvSpPr>
        <p:spPr>
          <a:xfrm>
            <a:off x="457200" y="1600200"/>
            <a:ext cx="8229600" cy="4525963"/>
          </a:xfrm>
        </p:spPr>
        <p:txBody>
          <a:bodyPr>
            <a:normAutofit fontScale="92500" lnSpcReduction="10000"/>
          </a:bodyPr>
          <a:lstStyle/>
          <a:p>
            <a:pPr marL="0" indent="0">
              <a:buNone/>
            </a:pPr>
            <a:r>
              <a:rPr lang="es-ES_tradnl" dirty="0" smtClean="0">
                <a:latin typeface="Optima"/>
                <a:cs typeface="Optima"/>
              </a:rPr>
              <a:t>“</a:t>
            </a:r>
            <a:r>
              <a:rPr lang="es-ES_tradnl" dirty="0">
                <a:latin typeface="Optima"/>
                <a:cs typeface="Optima"/>
              </a:rPr>
              <a:t>La unión conyugal que físicamente se expresa en un contacto íntimo de las partes diferenciales del sexo, la ha puesto Dios de esta manera para materializar el ansia de entrega total que lleva a uno a introducirse en el otro, vivir en el otro y... ser el otro”.  </a:t>
            </a:r>
            <a:endParaRPr lang="es-ES_tradnl" dirty="0" smtClean="0">
              <a:latin typeface="Optima"/>
              <a:cs typeface="Optima"/>
            </a:endParaRPr>
          </a:p>
          <a:p>
            <a:pPr marL="0" indent="0">
              <a:buNone/>
            </a:pPr>
            <a:endParaRPr lang="es-ES_tradnl" dirty="0" smtClean="0">
              <a:latin typeface="Optima"/>
              <a:cs typeface="Optima"/>
            </a:endParaRPr>
          </a:p>
          <a:p>
            <a:pPr marL="0" indent="0">
              <a:buNone/>
            </a:pPr>
            <a:r>
              <a:rPr lang="es-ES_tradnl" sz="2200" i="1" dirty="0">
                <a:solidFill>
                  <a:srgbClr val="3366FF"/>
                </a:solidFill>
                <a:latin typeface="Optima"/>
                <a:cs typeface="Optima"/>
              </a:rPr>
              <a:t>Antonio Vázquez, Escenas de Matrimonio, Sexualidad Humana. </a:t>
            </a:r>
            <a:endParaRPr lang="es-CL" sz="2200" i="1" dirty="0">
              <a:solidFill>
                <a:srgbClr val="3366FF"/>
              </a:solidFill>
              <a:latin typeface="Optima"/>
              <a:cs typeface="Optima"/>
            </a:endParaRPr>
          </a:p>
          <a:p>
            <a:pPr marL="0" indent="0">
              <a:buNone/>
            </a:pPr>
            <a:endParaRPr lang="es-CL" dirty="0"/>
          </a:p>
          <a:p>
            <a:pPr marL="0" indent="0">
              <a:buNone/>
            </a:pPr>
            <a:r>
              <a:rPr lang="es-ES" dirty="0"/>
              <a:t>	</a:t>
            </a:r>
          </a:p>
        </p:txBody>
      </p:sp>
    </p:spTree>
    <p:extLst>
      <p:ext uri="{BB962C8B-B14F-4D97-AF65-F5344CB8AC3E}">
        <p14:creationId xmlns:p14="http://schemas.microsoft.com/office/powerpoint/2010/main" val="412133097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662</TotalTime>
  <Words>843</Words>
  <Application>Microsoft Macintosh PowerPoint</Application>
  <PresentationFormat>Presentación en pantalla (4:3)</PresentationFormat>
  <Paragraphs>160</Paragraphs>
  <Slides>20</Slides>
  <Notes>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Tema de Office</vt:lpstr>
      <vt:lpstr>LA DECISIÓN DE QUERER</vt:lpstr>
      <vt:lpstr>Presentación de PowerPoint</vt:lpstr>
      <vt:lpstr>10 Consejos para refrescar nuestro amor</vt:lpstr>
      <vt:lpstr>1. Recordar el “¡SÍ, QUIERO”! </vt:lpstr>
      <vt:lpstr>2. Conocer al otro</vt:lpstr>
      <vt:lpstr>2. Conocer al otro</vt:lpstr>
      <vt:lpstr>3. Tú eres lo más importante</vt:lpstr>
      <vt:lpstr>4. Quiero estar contigo</vt:lpstr>
      <vt:lpstr>5. Quiero amarte en tu totalidad</vt:lpstr>
      <vt:lpstr>5. Quiero amarte en tu totalidad</vt:lpstr>
      <vt:lpstr>5. Quiero amarte en tu totalidad</vt:lpstr>
      <vt:lpstr>5. Quiero amarte en tu totalidad</vt:lpstr>
      <vt:lpstr>6. Mirar al otro (no pal’ lado)</vt:lpstr>
      <vt:lpstr>  7. La importancia de los detalles</vt:lpstr>
      <vt:lpstr>8. Ser amigos que conversan</vt:lpstr>
      <vt:lpstr>8. Ser amigos que conversan</vt:lpstr>
      <vt:lpstr>9. Ser amigos que perdonan</vt:lpstr>
      <vt:lpstr>10. Apuesta por el amor</vt:lpstr>
      <vt:lpstr>Dios es parte de nuestro matrimonio</vt:lpstr>
      <vt:lpstr>Buenas ideas…</vt:lpstr>
    </vt:vector>
  </TitlesOfParts>
  <Company>Taller A2 Ltda.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Josefina Lecaros</dc:creator>
  <cp:lastModifiedBy>Josefina Lecaros</cp:lastModifiedBy>
  <cp:revision>25</cp:revision>
  <dcterms:created xsi:type="dcterms:W3CDTF">2016-05-27T21:22:19Z</dcterms:created>
  <dcterms:modified xsi:type="dcterms:W3CDTF">2016-06-11T11:25:04Z</dcterms:modified>
</cp:coreProperties>
</file>